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7" d="100"/>
          <a:sy n="67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ABEE-30B9-4107-B624-EE44DAE233B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2DCD-250D-4C3F-8551-C082BBA95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2DCD-250D-4C3F-8551-C082BBA955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5727-9F9F-47DB-85DB-3FAD0A99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B84D-1D68-4F8F-B8D3-5EEFB53C6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4C0B-9A51-4617-81C2-3252E6DDE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EB28-1FDF-409F-B8A2-2E7DE915B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ADF6-B135-443B-A744-65B8EDF0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2D08-E442-411C-983A-9EE3FD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AC42-4896-44AA-AEF0-2379D67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5C24-9EC7-430A-A11F-41DEB30E5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BFD-B86F-4A6A-B33A-A4434D033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E3AC-38DB-45EB-8ACB-FE8E04D46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A5B49F-E009-44DC-9206-BDBE7EE246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90B92-5F7E-4601-B062-5B73F4B50F3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752600"/>
            <a:ext cx="6781800" cy="15240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Imprint MT Shadow" pitchFamily="82" charset="0"/>
              </a:rPr>
              <a:t>Early People</a:t>
            </a:r>
            <a:endParaRPr lang="en-US" sz="8800" dirty="0">
              <a:latin typeface="Imprint MT Shadow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553200" cy="1720850"/>
          </a:xfrm>
        </p:spPr>
        <p:txBody>
          <a:bodyPr/>
          <a:lstStyle/>
          <a:p>
            <a:r>
              <a:rPr lang="en-US" sz="2600" dirty="0">
                <a:latin typeface="Papyrus" pitchFamily="66" charset="0"/>
              </a:rPr>
              <a:t>Journey Across Time</a:t>
            </a:r>
          </a:p>
          <a:p>
            <a:endParaRPr lang="en-US" sz="1100" dirty="0">
              <a:latin typeface="Papyrus" pitchFamily="66" charset="0"/>
            </a:endParaRPr>
          </a:p>
          <a:p>
            <a:r>
              <a:rPr lang="en-US" sz="2600" dirty="0" smtClean="0">
                <a:latin typeface="Papyrus" pitchFamily="66" charset="0"/>
              </a:rPr>
              <a:t>Ch1: </a:t>
            </a:r>
            <a:r>
              <a:rPr lang="en-US" sz="2600" dirty="0">
                <a:latin typeface="Papyrus" pitchFamily="66" charset="0"/>
              </a:rPr>
              <a:t>The </a:t>
            </a:r>
            <a:r>
              <a:rPr lang="en-US" sz="2600" dirty="0" smtClean="0">
                <a:latin typeface="Papyrus" pitchFamily="66" charset="0"/>
              </a:rPr>
              <a:t>First Civilizations</a:t>
            </a:r>
            <a:endParaRPr lang="en-US" sz="2600" dirty="0">
              <a:latin typeface="Papyrus" pitchFamily="66" charset="0"/>
            </a:endParaRPr>
          </a:p>
        </p:txBody>
      </p:sp>
      <p:pic>
        <p:nvPicPr>
          <p:cNvPr id="2056" name="Picture 8" descr="Tertiary-Period Mam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1838325" cy="2600325"/>
          </a:xfrm>
          <a:prstGeom prst="rect">
            <a:avLst/>
          </a:prstGeom>
          <a:noFill/>
        </p:spPr>
      </p:pic>
      <p:pic>
        <p:nvPicPr>
          <p:cNvPr id="2058" name="Picture 10" descr="Lascaux cave paintings 17K years old  paleolit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2219325" cy="14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Tools</a:t>
            </a:r>
            <a:endParaRPr lang="en-US" dirty="0"/>
          </a:p>
        </p:txBody>
      </p:sp>
      <p:pic>
        <p:nvPicPr>
          <p:cNvPr id="3" name="Picture 2" descr="ax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2038350" cy="2847975"/>
          </a:xfrm>
          <a:prstGeom prst="rect">
            <a:avLst/>
          </a:prstGeom>
        </p:spPr>
      </p:pic>
      <p:pic>
        <p:nvPicPr>
          <p:cNvPr id="4" name="Picture 3" descr="ax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905000"/>
            <a:ext cx="2057400" cy="3667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axes</a:t>
            </a:r>
            <a:endParaRPr lang="en-US" dirty="0"/>
          </a:p>
        </p:txBody>
      </p:sp>
      <p:pic>
        <p:nvPicPr>
          <p:cNvPr id="6" name="Picture 5" descr="flintovate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743200"/>
            <a:ext cx="2057400" cy="3590925"/>
          </a:xfrm>
          <a:prstGeom prst="rect">
            <a:avLst/>
          </a:prstGeom>
        </p:spPr>
      </p:pic>
      <p:pic>
        <p:nvPicPr>
          <p:cNvPr id="7" name="Picture 6" descr="flintovate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2743200"/>
            <a:ext cx="2047875" cy="3590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20574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Flint </a:t>
            </a:r>
            <a:r>
              <a:rPr lang="en-US" dirty="0" err="1" smtClean="0"/>
              <a:t>ovates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Neolithic – New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dirty="0" smtClean="0"/>
              <a:t>began to change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Domesticate</a:t>
            </a:r>
            <a:r>
              <a:rPr lang="en-US" dirty="0" smtClean="0"/>
              <a:t> (tame) animals</a:t>
            </a:r>
          </a:p>
          <a:p>
            <a:pPr lvl="2"/>
            <a:r>
              <a:rPr lang="en-US" dirty="0" smtClean="0"/>
              <a:t>Provide meat and meat</a:t>
            </a:r>
          </a:p>
          <a:p>
            <a:pPr lvl="2"/>
            <a:r>
              <a:rPr lang="en-US" dirty="0" smtClean="0"/>
              <a:t>Wool</a:t>
            </a:r>
          </a:p>
          <a:p>
            <a:pPr lvl="2"/>
            <a:r>
              <a:rPr lang="en-US" dirty="0" smtClean="0"/>
              <a:t>Pulled carts</a:t>
            </a:r>
          </a:p>
          <a:p>
            <a:pPr lvl="2"/>
            <a:r>
              <a:rPr lang="en-US" dirty="0" smtClean="0"/>
              <a:t>Carried goods</a:t>
            </a:r>
          </a:p>
          <a:p>
            <a:endParaRPr lang="en-US" dirty="0"/>
          </a:p>
        </p:txBody>
      </p:sp>
      <p:pic>
        <p:nvPicPr>
          <p:cNvPr id="4" name="Picture 3" descr="9401229-cows-staring-at-the-photograp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3205163" cy="476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Neolithic – New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Farming Revolution</a:t>
            </a:r>
          </a:p>
          <a:p>
            <a:pPr lvl="1"/>
            <a:r>
              <a:rPr lang="en-US" dirty="0" smtClean="0"/>
              <a:t>Some consider this the most important event in human history.</a:t>
            </a:r>
          </a:p>
          <a:p>
            <a:pPr lvl="1"/>
            <a:r>
              <a:rPr lang="en-US" dirty="0" smtClean="0"/>
              <a:t>Actually started all over the world at the same time</a:t>
            </a:r>
          </a:p>
          <a:p>
            <a:pPr lvl="1"/>
            <a:r>
              <a:rPr lang="en-US" dirty="0" smtClean="0"/>
              <a:t>Different places grew different crops</a:t>
            </a:r>
          </a:p>
          <a:p>
            <a:pPr lvl="2"/>
            <a:r>
              <a:rPr lang="en-US" dirty="0" smtClean="0"/>
              <a:t>Asia:  barley, wheat, rice, soybeans, millet</a:t>
            </a:r>
          </a:p>
          <a:p>
            <a:pPr lvl="2"/>
            <a:r>
              <a:rPr lang="en-US" dirty="0" smtClean="0"/>
              <a:t>Mexico:  corn, squash, potatoes</a:t>
            </a:r>
          </a:p>
          <a:p>
            <a:pPr lvl="2"/>
            <a:r>
              <a:rPr lang="en-US" dirty="0" smtClean="0"/>
              <a:t>Africa:  millet, sorghum</a:t>
            </a:r>
          </a:p>
          <a:p>
            <a:r>
              <a:rPr lang="en-US" dirty="0" smtClean="0"/>
              <a:t>Led to the development of </a:t>
            </a:r>
            <a:r>
              <a:rPr lang="en-US" dirty="0" smtClean="0">
                <a:solidFill>
                  <a:srgbClr val="C00000"/>
                </a:solidFill>
              </a:rPr>
              <a:t>agriculture </a:t>
            </a:r>
            <a:r>
              <a:rPr lang="en-US" dirty="0" smtClean="0"/>
              <a:t>as a way of life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Neolithic – New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Herders still nomadic to find grazing</a:t>
            </a:r>
          </a:p>
          <a:p>
            <a:r>
              <a:rPr lang="en-US" dirty="0" smtClean="0"/>
              <a:t>Farmers stayed close to home and settled</a:t>
            </a:r>
          </a:p>
          <a:p>
            <a:r>
              <a:rPr lang="en-US" dirty="0" smtClean="0"/>
              <a:t>Villages started in Europe, India, Egypt, china Mexico</a:t>
            </a:r>
          </a:p>
          <a:p>
            <a:pPr lvl="1"/>
            <a:r>
              <a:rPr lang="en-US" dirty="0" smtClean="0"/>
              <a:t>Oldest community – </a:t>
            </a:r>
            <a:r>
              <a:rPr lang="en-US" dirty="0" smtClean="0">
                <a:solidFill>
                  <a:srgbClr val="C00000"/>
                </a:solidFill>
              </a:rPr>
              <a:t>Jericho</a:t>
            </a:r>
            <a:r>
              <a:rPr lang="en-US" dirty="0" smtClean="0"/>
              <a:t> </a:t>
            </a:r>
            <a:r>
              <a:rPr lang="en-US" dirty="0" smtClean="0"/>
              <a:t>BC </a:t>
            </a:r>
            <a:r>
              <a:rPr lang="en-US" dirty="0" smtClean="0"/>
              <a:t>Middle East and </a:t>
            </a:r>
            <a:r>
              <a:rPr lang="en-US" dirty="0" err="1" smtClean="0">
                <a:solidFill>
                  <a:srgbClr val="C00000"/>
                </a:solidFill>
              </a:rPr>
              <a:t>Catel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Hujok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mtClean="0"/>
              <a:t>– </a:t>
            </a:r>
            <a:r>
              <a:rPr lang="en-US" smtClean="0"/>
              <a:t>Turkey</a:t>
            </a:r>
            <a:endParaRPr lang="en-US" dirty="0"/>
          </a:p>
        </p:txBody>
      </p:sp>
      <p:pic>
        <p:nvPicPr>
          <p:cNvPr id="5" name="Content Placeholder 4" descr="cata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4191000"/>
            <a:ext cx="71120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– </a:t>
            </a:r>
            <a:r>
              <a:rPr lang="en-US" dirty="0" smtClean="0">
                <a:solidFill>
                  <a:srgbClr val="C00000"/>
                </a:solidFill>
              </a:rPr>
              <a:t>New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development of agriculture, people grew more than what they needed.  Not everyone needed to grow food now.</a:t>
            </a:r>
          </a:p>
          <a:p>
            <a:r>
              <a:rPr lang="en-US" dirty="0" smtClean="0"/>
              <a:t>This led to </a:t>
            </a:r>
            <a:r>
              <a:rPr lang="en-US" dirty="0" smtClean="0">
                <a:solidFill>
                  <a:srgbClr val="C00000"/>
                </a:solidFill>
              </a:rPr>
              <a:t>specialization</a:t>
            </a:r>
            <a:r>
              <a:rPr lang="en-US" dirty="0" smtClean="0"/>
              <a:t>:  different kinds of jobs</a:t>
            </a:r>
          </a:p>
          <a:p>
            <a:pPr lvl="1"/>
            <a:r>
              <a:rPr lang="en-US" dirty="0" smtClean="0"/>
              <a:t>Now can create pottery to store food</a:t>
            </a:r>
          </a:p>
          <a:p>
            <a:pPr lvl="1"/>
            <a:r>
              <a:rPr lang="en-US" dirty="0" smtClean="0"/>
              <a:t>Plant fibers can make mats</a:t>
            </a:r>
          </a:p>
          <a:p>
            <a:pPr lvl="1"/>
            <a:r>
              <a:rPr lang="en-US" dirty="0" smtClean="0"/>
              <a:t>Better tools created</a:t>
            </a:r>
          </a:p>
          <a:p>
            <a:pPr lvl="2"/>
            <a:r>
              <a:rPr lang="en-US" dirty="0" smtClean="0"/>
              <a:t>Copper then bronze</a:t>
            </a:r>
            <a:endParaRPr lang="en-US" dirty="0"/>
          </a:p>
        </p:txBody>
      </p:sp>
      <p:pic>
        <p:nvPicPr>
          <p:cNvPr id="4" name="Picture 3" descr="bronz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157077"/>
            <a:ext cx="4419600" cy="245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Papyrus" pitchFamily="66" charset="0"/>
              </a:rPr>
              <a:t>Key Concepts to Discuss and Consider as You </a:t>
            </a:r>
            <a:r>
              <a:rPr lang="en-US" b="1" i="1" dirty="0" smtClean="0">
                <a:latin typeface="Papyrus" pitchFamily="66" charset="0"/>
              </a:rPr>
              <a:t>Review</a:t>
            </a:r>
            <a:endParaRPr lang="en-US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153400" cy="3886200"/>
          </a:xfrm>
        </p:spPr>
        <p:txBody>
          <a:bodyPr/>
          <a:lstStyle/>
          <a:p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Old Stone Age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adapted 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their environment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invented 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</a:p>
          <a:p>
            <a:r>
              <a:rPr lang="en-US" sz="2300" dirty="0" smtClean="0"/>
              <a:t>Development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technology; specialization 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(division of labor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New Stone Age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started 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communities.</a:t>
            </a:r>
          </a:p>
          <a:p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Domestication and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farming</a:t>
            </a:r>
          </a:p>
          <a:p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from nomadic lifestyle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civilization</a:t>
            </a: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components </a:t>
            </a:r>
            <a:r>
              <a:rPr lang="en-US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civilization/culture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2193925"/>
          </a:xfrm>
        </p:spPr>
        <p:txBody>
          <a:bodyPr>
            <a:normAutofit fontScale="90000"/>
          </a:bodyPr>
          <a:lstStyle/>
          <a:p>
            <a:r>
              <a:rPr lang="en-US" sz="9700" b="1" dirty="0" smtClean="0">
                <a:latin typeface="Kunstler Script" pitchFamily="66" charset="0"/>
              </a:rPr>
              <a:t>Enduring Understanding:</a:t>
            </a:r>
            <a:r>
              <a:rPr lang="en-US" sz="7700" b="1" dirty="0">
                <a:latin typeface="Kunstler Script" pitchFamily="66" charset="0"/>
              </a:rPr>
              <a:t/>
            </a:r>
            <a:br>
              <a:rPr lang="en-US" sz="7700" b="1" dirty="0">
                <a:latin typeface="Kunstler Script" pitchFamily="66" charset="0"/>
              </a:rPr>
            </a:br>
            <a:endParaRPr lang="en-US" sz="7700" b="1" dirty="0">
              <a:latin typeface="Kunstler Script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1143000"/>
          </a:xfrm>
        </p:spPr>
        <p:txBody>
          <a:bodyPr/>
          <a:lstStyle/>
          <a:p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Humans made great advances from the Paleolithic Age to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Neolithic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Age.</a:t>
            </a:r>
            <a:endParaRPr lang="en-US" sz="3300" dirty="0">
              <a:latin typeface="Century" pitchFamily="18" charset="0"/>
            </a:endParaRPr>
          </a:p>
        </p:txBody>
      </p:sp>
      <p:pic>
        <p:nvPicPr>
          <p:cNvPr id="51210" name="Picture 10" descr="http://www.principiosdeconomia.org/EHELP/index_archivos/prehistory/imagenes/neolithic_v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00400"/>
            <a:ext cx="2514600" cy="2632615"/>
          </a:xfrm>
          <a:prstGeom prst="rect">
            <a:avLst/>
          </a:prstGeom>
          <a:noFill/>
        </p:spPr>
      </p:pic>
      <p:pic>
        <p:nvPicPr>
          <p:cNvPr id="8" name="Picture 8" descr="Tertiary-Period Mam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1838325" cy="2600325"/>
          </a:xfrm>
          <a:prstGeom prst="rect">
            <a:avLst/>
          </a:prstGeom>
          <a:noFill/>
        </p:spPr>
      </p:pic>
      <p:pic>
        <p:nvPicPr>
          <p:cNvPr id="51211" name="Picture 11" descr="C:\Documents and Settings\esrichmond\Local Settings\Temporary Internet Files\Content.IE5\DV8DERWS\MC90043806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95800"/>
            <a:ext cx="1524000" cy="1524000"/>
          </a:xfrm>
          <a:prstGeom prst="rect">
            <a:avLst/>
          </a:prstGeom>
          <a:noFill/>
        </p:spPr>
      </p:pic>
      <p:sp>
        <p:nvSpPr>
          <p:cNvPr id="11" name="Curved Down Arrow 10"/>
          <p:cNvSpPr/>
          <p:nvPr/>
        </p:nvSpPr>
        <p:spPr bwMode="auto">
          <a:xfrm>
            <a:off x="2362200" y="3657600"/>
            <a:ext cx="3810000" cy="685800"/>
          </a:xfrm>
          <a:prstGeom prst="curved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193925"/>
          </a:xfrm>
        </p:spPr>
        <p:txBody>
          <a:bodyPr>
            <a:normAutofit fontScale="90000"/>
          </a:bodyPr>
          <a:lstStyle/>
          <a:p>
            <a:r>
              <a:rPr lang="en-US" sz="8300" b="1" dirty="0">
                <a:solidFill>
                  <a:schemeClr val="accent1">
                    <a:lumMod val="50000"/>
                  </a:schemeClr>
                </a:solidFill>
                <a:latin typeface="Kunstler Script" pitchFamily="66" charset="0"/>
              </a:rPr>
              <a:t>Places, People, &amp;Vocabulary:</a:t>
            </a:r>
            <a:r>
              <a:rPr lang="en-US" sz="7700" b="1" dirty="0">
                <a:latin typeface="Kunstler Script" pitchFamily="66" charset="0"/>
              </a:rPr>
              <a:t/>
            </a:r>
            <a:br>
              <a:rPr lang="en-US" sz="7700" b="1" dirty="0">
                <a:latin typeface="Kunstler Script" pitchFamily="66" charset="0"/>
              </a:rPr>
            </a:br>
            <a:endParaRPr lang="en-US" sz="7700" b="1" dirty="0">
              <a:latin typeface="Kunstler Script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3810000"/>
          </a:xfrm>
        </p:spPr>
        <p:txBody>
          <a:bodyPr/>
          <a:lstStyle/>
          <a:p>
            <a:pPr marL="787400" indent="-787400">
              <a:buFont typeface="Wingdings" pitchFamily="2" charset="2"/>
              <a:buAutoNum type="romanUcPeriod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Paleolithic Age (Old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787400" indent="-787400">
              <a:buFont typeface="Wingdings" pitchFamily="2" charset="2"/>
              <a:buAutoNum type="romanUcPeriod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Neolithic Age (New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787400" indent="-787400">
              <a:buFont typeface="Wingdings" pitchFamily="2" charset="2"/>
              <a:buAutoNum type="romanUcPeriod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</a:p>
          <a:p>
            <a:pPr marL="787400" indent="-787400">
              <a:buFont typeface="Wingdings" pitchFamily="2" charset="2"/>
              <a:buAutoNum type="romanU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Specialization</a:t>
            </a:r>
          </a:p>
          <a:p>
            <a:pPr marL="787400" indent="-787400">
              <a:buFont typeface="Wingdings" pitchFamily="2" charset="2"/>
              <a:buAutoNum type="romanU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Hunter-gatherers</a:t>
            </a:r>
          </a:p>
          <a:p>
            <a:pPr marL="787400" indent="-787400">
              <a:buFont typeface="Wingdings" pitchFamily="2" charset="2"/>
              <a:buAutoNum type="romanUcPeriod"/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Civilization</a:t>
            </a:r>
            <a:endParaRPr lang="en-US" sz="4400" dirty="0">
              <a:latin typeface="Century" pitchFamily="18" charset="0"/>
            </a:endParaRPr>
          </a:p>
        </p:txBody>
      </p:sp>
      <p:pic>
        <p:nvPicPr>
          <p:cNvPr id="53256" name="Picture 8" descr="Lascaux cave paintings 17K years old  paleolit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338411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193925"/>
          </a:xfrm>
        </p:spPr>
        <p:txBody>
          <a:bodyPr>
            <a:normAutofit fontScale="90000"/>
          </a:bodyPr>
          <a:lstStyle/>
          <a:p>
            <a:r>
              <a:rPr lang="en-US" sz="8300" b="1" dirty="0">
                <a:solidFill>
                  <a:schemeClr val="accent1">
                    <a:lumMod val="50000"/>
                  </a:schemeClr>
                </a:solidFill>
                <a:latin typeface="Kunstler Script" pitchFamily="66" charset="0"/>
              </a:rPr>
              <a:t>Places, People, &amp;Vocabulary:</a:t>
            </a:r>
            <a:r>
              <a:rPr lang="en-US" sz="7700" b="1" dirty="0">
                <a:latin typeface="Kunstler Script" pitchFamily="66" charset="0"/>
              </a:rPr>
              <a:t/>
            </a:r>
            <a:br>
              <a:rPr lang="en-US" sz="7700" b="1" dirty="0">
                <a:latin typeface="Kunstler Script" pitchFamily="66" charset="0"/>
              </a:rPr>
            </a:br>
            <a:endParaRPr lang="en-US" sz="7700" b="1" dirty="0">
              <a:latin typeface="Kunstler Script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3810000"/>
          </a:xfrm>
        </p:spPr>
        <p:txBody>
          <a:bodyPr/>
          <a:lstStyle/>
          <a:p>
            <a:pPr marL="787400" indent="-787400">
              <a:buFont typeface="+mj-lt"/>
              <a:buAutoNum type="romanUcPeriod" startAt="6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</a:t>
            </a:r>
          </a:p>
          <a:p>
            <a:pPr marL="787400" indent="-787400">
              <a:buFont typeface="+mj-lt"/>
              <a:buAutoNum type="romanUcPeriod" startAt="6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Domesticate</a:t>
            </a:r>
          </a:p>
          <a:p>
            <a:pPr marL="787400" indent="-787400">
              <a:buFont typeface="+mj-lt"/>
              <a:buAutoNum type="romanUcPeriod" startAt="6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Nomads</a:t>
            </a:r>
          </a:p>
          <a:p>
            <a:pPr marL="787400" indent="-787400">
              <a:buFont typeface="+mj-lt"/>
              <a:buAutoNum type="romanUcPeriod" startAt="6"/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Huyuk</a:t>
            </a:r>
            <a:endParaRPr lang="en-US" sz="2800" dirty="0" smtClean="0"/>
          </a:p>
          <a:p>
            <a:pPr marL="787400" indent="-787400">
              <a:buFont typeface="+mj-lt"/>
              <a:buAutoNum type="romanUcPeriod" startAt="6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Jericho</a:t>
            </a:r>
          </a:p>
          <a:p>
            <a:pPr marL="787400" indent="-787400">
              <a:buFont typeface="+mj-lt"/>
              <a:buAutoNum type="romanUcPeriod" startAt="6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Agriculture</a:t>
            </a:r>
          </a:p>
          <a:p>
            <a:pPr marL="787400" indent="-787400">
              <a:buFont typeface="+mj-lt"/>
              <a:buAutoNum type="romanUcPeriod" startAt="6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Irrigation</a:t>
            </a:r>
            <a:endParaRPr lang="en-US" sz="2800" dirty="0"/>
          </a:p>
        </p:txBody>
      </p:sp>
      <p:pic>
        <p:nvPicPr>
          <p:cNvPr id="54280" name="Picture 8" descr="http://lh3.google.com/tessellar/R1BLpUfNLJI/AAAAAAAADz4/VZWf0-k6YyQ/s800/Catal%20Huyu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362200"/>
            <a:ext cx="4286250" cy="3124201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 bwMode="auto">
          <a:xfrm>
            <a:off x="3352800" y="3810000"/>
            <a:ext cx="457200" cy="152400"/>
          </a:xfrm>
          <a:prstGeom prst="rightArrow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391400" cy="2209800"/>
          </a:xfrm>
        </p:spPr>
        <p:txBody>
          <a:bodyPr/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What do </a:t>
            </a:r>
            <a:r>
              <a:rPr lang="en-US" sz="7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you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want to know?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858000" cy="1949450"/>
          </a:xfrm>
        </p:spPr>
        <p:txBody>
          <a:bodyPr>
            <a:noAutofit/>
          </a:bodyPr>
          <a:lstStyle/>
          <a:p>
            <a:pPr algn="l"/>
            <a:r>
              <a:rPr lang="en-US" sz="2700" b="1" dirty="0">
                <a:latin typeface="Papyrus" pitchFamily="66" charset="0"/>
              </a:rPr>
              <a:t>Think about it, use your book if you’d like, and write down one question </a:t>
            </a:r>
            <a:r>
              <a:rPr lang="en-US" sz="2700" b="1" dirty="0" smtClean="0">
                <a:latin typeface="Papyrus" pitchFamily="66" charset="0"/>
              </a:rPr>
              <a:t>in your ISN.</a:t>
            </a:r>
            <a:endParaRPr lang="en-US" sz="2700" b="1" dirty="0">
              <a:latin typeface="Papyrus" pitchFamily="66" charset="0"/>
            </a:endParaRPr>
          </a:p>
          <a:p>
            <a:pPr algn="l"/>
            <a:endParaRPr lang="en-US" sz="700" b="1" dirty="0" smtClean="0">
              <a:latin typeface="Papyrus" pitchFamily="66" charset="0"/>
            </a:endParaRPr>
          </a:p>
          <a:p>
            <a:pPr algn="l"/>
            <a:r>
              <a:rPr lang="en-US" sz="2700" b="1" dirty="0" smtClean="0">
                <a:latin typeface="Papyrus" pitchFamily="66" charset="0"/>
              </a:rPr>
              <a:t>Turn </a:t>
            </a:r>
            <a:r>
              <a:rPr lang="en-US" sz="2700" b="1" dirty="0">
                <a:latin typeface="Papyrus" pitchFamily="66" charset="0"/>
              </a:rPr>
              <a:t>to the person next to you and share!  </a:t>
            </a:r>
            <a:r>
              <a:rPr lang="en-US" sz="2700" b="1" dirty="0">
                <a:latin typeface="Papyrus" pitchFamily="66" charset="0"/>
                <a:sym typeface="Wingdings" pitchFamily="2" charset="2"/>
              </a:rPr>
              <a:t> </a:t>
            </a:r>
            <a:endParaRPr lang="en-US" sz="2700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Paleolithic –Old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People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C00000"/>
                </a:solidFill>
              </a:rPr>
              <a:t>Hunter Gatherers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Hunter:</a:t>
            </a:r>
            <a:r>
              <a:rPr lang="en-US" dirty="0" smtClean="0"/>
              <a:t>	fish, animals, insects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Gathers:</a:t>
            </a:r>
            <a:r>
              <a:rPr lang="en-US" dirty="0" smtClean="0"/>
              <a:t>	berries, grain, fruits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Nomads</a:t>
            </a:r>
            <a:r>
              <a:rPr lang="en-US" dirty="0" smtClean="0"/>
              <a:t>:  people that moved from place to place and followed food.</a:t>
            </a:r>
          </a:p>
          <a:p>
            <a:r>
              <a:rPr lang="en-US" dirty="0" smtClean="0"/>
              <a:t>Men were the hunters</a:t>
            </a:r>
          </a:p>
          <a:p>
            <a:pPr lvl="1"/>
            <a:r>
              <a:rPr lang="en-US" dirty="0" smtClean="0"/>
              <a:t>Used clubs to drive animals off of cliffs</a:t>
            </a:r>
          </a:p>
          <a:p>
            <a:pPr lvl="1"/>
            <a:r>
              <a:rPr lang="en-US" dirty="0" smtClean="0"/>
              <a:t>Also had spears, traps, bow and arrows</a:t>
            </a:r>
          </a:p>
          <a:p>
            <a:r>
              <a:rPr lang="en-US" dirty="0" smtClean="0"/>
              <a:t>Women were the gathers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Paleolithic – Old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Fire</a:t>
            </a:r>
          </a:p>
          <a:p>
            <a:pPr lvl="1"/>
            <a:r>
              <a:rPr lang="en-US" dirty="0" smtClean="0"/>
              <a:t>Food lasts longer, tastes better!!</a:t>
            </a:r>
          </a:p>
          <a:p>
            <a:pPr lvl="1"/>
            <a:r>
              <a:rPr lang="en-US" dirty="0" smtClean="0"/>
              <a:t>Provides warmth</a:t>
            </a:r>
          </a:p>
          <a:p>
            <a:pPr lvl="1"/>
            <a:r>
              <a:rPr lang="en-US" dirty="0" smtClean="0"/>
              <a:t>Protection from animals</a:t>
            </a:r>
            <a:endParaRPr lang="en-US" dirty="0"/>
          </a:p>
        </p:txBody>
      </p:sp>
      <p:pic>
        <p:nvPicPr>
          <p:cNvPr id="4" name="Picture 3" descr="th_fi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37535"/>
            <a:ext cx="2819400" cy="481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Paleolithic – Old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</a:p>
          <a:p>
            <a:pPr lvl="1"/>
            <a:r>
              <a:rPr lang="en-US" dirty="0" smtClean="0"/>
              <a:t>Developed spoken languages</a:t>
            </a:r>
          </a:p>
          <a:p>
            <a:pPr lvl="1"/>
            <a:r>
              <a:rPr lang="en-US" dirty="0" smtClean="0"/>
              <a:t>Furs</a:t>
            </a:r>
          </a:p>
          <a:p>
            <a:pPr lvl="1"/>
            <a:r>
              <a:rPr lang="en-US" dirty="0" smtClean="0"/>
              <a:t>Changes in diet</a:t>
            </a:r>
          </a:p>
          <a:p>
            <a:pPr lvl="1"/>
            <a:r>
              <a:rPr lang="en-US" dirty="0" smtClean="0"/>
              <a:t>Stronger shoes</a:t>
            </a:r>
          </a:p>
          <a:p>
            <a:pPr lvl="1"/>
            <a:r>
              <a:rPr lang="en-US" dirty="0" smtClean="0"/>
              <a:t>Art</a:t>
            </a:r>
          </a:p>
          <a:p>
            <a:pPr lvl="2"/>
            <a:r>
              <a:rPr lang="en-US" dirty="0" smtClean="0"/>
              <a:t>Crushed rocks</a:t>
            </a:r>
          </a:p>
          <a:p>
            <a:pPr lvl="2"/>
            <a:r>
              <a:rPr lang="en-US" dirty="0" smtClean="0"/>
              <a:t>Powder, paint</a:t>
            </a:r>
          </a:p>
          <a:p>
            <a:pPr lvl="2"/>
            <a:r>
              <a:rPr lang="en-US" dirty="0" smtClean="0"/>
              <a:t>Cave paintings</a:t>
            </a:r>
            <a:endParaRPr lang="en-US" dirty="0"/>
          </a:p>
        </p:txBody>
      </p:sp>
      <p:pic>
        <p:nvPicPr>
          <p:cNvPr id="4" name="Picture 3" descr="cave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819400"/>
            <a:ext cx="4572000" cy="397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Paleolithic- Old Stone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invented</a:t>
            </a:r>
          </a:p>
          <a:p>
            <a:pPr lvl="1"/>
            <a:r>
              <a:rPr lang="en-US" dirty="0" smtClean="0"/>
              <a:t>Flint (hard stone used for starting fires)</a:t>
            </a:r>
          </a:p>
          <a:p>
            <a:pPr lvl="1"/>
            <a:r>
              <a:rPr lang="en-US" dirty="0" smtClean="0"/>
              <a:t>Hand axes</a:t>
            </a:r>
          </a:p>
          <a:p>
            <a:pPr lvl="1"/>
            <a:r>
              <a:rPr lang="en-US" dirty="0" smtClean="0"/>
              <a:t>Hunting spears</a:t>
            </a:r>
          </a:p>
          <a:p>
            <a:pPr lvl="1"/>
            <a:r>
              <a:rPr lang="en-US" dirty="0" smtClean="0"/>
              <a:t>Fishing hooks</a:t>
            </a:r>
          </a:p>
          <a:p>
            <a:pPr lvl="1"/>
            <a:r>
              <a:rPr lang="en-US" dirty="0" smtClean="0"/>
              <a:t>Needles from bones</a:t>
            </a:r>
          </a:p>
          <a:p>
            <a:pPr lvl="1"/>
            <a:r>
              <a:rPr lang="en-US" dirty="0" smtClean="0"/>
              <a:t>Nets</a:t>
            </a:r>
          </a:p>
          <a:p>
            <a:pPr lvl="1"/>
            <a:r>
              <a:rPr lang="en-US" dirty="0" smtClean="0"/>
              <a:t>Baskets </a:t>
            </a:r>
          </a:p>
          <a:p>
            <a:pPr lvl="1"/>
            <a:r>
              <a:rPr lang="en-US" dirty="0" smtClean="0"/>
              <a:t>clothing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715</TotalTime>
  <Words>426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Early People</vt:lpstr>
      <vt:lpstr>Enduring Understanding: </vt:lpstr>
      <vt:lpstr>Places, People, &amp;Vocabulary: </vt:lpstr>
      <vt:lpstr>Places, People, &amp;Vocabulary: </vt:lpstr>
      <vt:lpstr>What do you  want to know?</vt:lpstr>
      <vt:lpstr>Paleolithic –Old Stone Age</vt:lpstr>
      <vt:lpstr>Paleolithic – Old Stone Age</vt:lpstr>
      <vt:lpstr>Paleolithic – Old Stone Age</vt:lpstr>
      <vt:lpstr>Paleolithic- Old Stone Age</vt:lpstr>
      <vt:lpstr>Paleolithic Tools</vt:lpstr>
      <vt:lpstr>Neolithic – New Stone Age</vt:lpstr>
      <vt:lpstr>Neolithic – New Stone Age</vt:lpstr>
      <vt:lpstr>Neolithic – New Stone Age</vt:lpstr>
      <vt:lpstr>Neolithic – New Stone Age</vt:lpstr>
      <vt:lpstr>Key Concepts to Discuss and Consider as You Review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</dc:title>
  <dc:creator>Elin Richmond</dc:creator>
  <cp:lastModifiedBy>Gary Fasula</cp:lastModifiedBy>
  <cp:revision>38</cp:revision>
  <dcterms:created xsi:type="dcterms:W3CDTF">2010-01-03T05:48:49Z</dcterms:created>
  <dcterms:modified xsi:type="dcterms:W3CDTF">2012-08-28T13:10:21Z</dcterms:modified>
</cp:coreProperties>
</file>