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9850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0" y="0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/>
          <a:lstStyle>
            <a:lvl1pPr algn="r">
              <a:defRPr sz="1200"/>
            </a:lvl1pPr>
          </a:lstStyle>
          <a:p>
            <a:fld id="{D9B302BA-10D3-4586-9ABB-3031580904E6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0" y="8805841"/>
            <a:ext cx="3026833" cy="463550"/>
          </a:xfrm>
          <a:prstGeom prst="rect">
            <a:avLst/>
          </a:prstGeom>
        </p:spPr>
        <p:txBody>
          <a:bodyPr vert="horz" lIns="92885" tIns="46442" rIns="92885" bIns="46442" rtlCol="0" anchor="b"/>
          <a:lstStyle>
            <a:lvl1pPr algn="r">
              <a:defRPr sz="1200"/>
            </a:lvl1pPr>
          </a:lstStyle>
          <a:p>
            <a:fld id="{561B9662-A366-4F75-B845-3809119EAF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51B2DFB-33EE-49D0-B960-1ED0265F0E57}" type="datetimeFigureOut">
              <a:rPr lang="en-US" smtClean="0"/>
              <a:pPr/>
              <a:t>3/3/2011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7B425EA-75D6-4927-A38D-C54076D1B8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>
    <p:cut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Effective Questioning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Elaborate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Apply.  Ask students questions to apply their knowledge in new situations.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Questions for Guiding Science Discussions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Acknowledge.  Recognize their response and effort.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Reinforce.  Praise whether correct or wrong.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Repeat.  Restate, paraphrase, or clarify students responses.  Not just for the student but for the class.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Responses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Extending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Build on student ideas.  If there response does not completely answer the question, take it a step further.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Compare ideas of students.  Compare and contrast ideas between students or groups.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Apply student ideas.  Apply student ideas when problem solving.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Summarize student responses.  Review what has been said so far through thinking and discussion.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Responses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Probing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Build on ideas.  Ask follow up questions that have students build on their own or classmates ideas.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Clarify.  Follow up questions to explain their ideas.  This works really well when you have a gifted kid that is at a much higher level.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Justify.  Make students justify their ideas.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Verify.  Ask questions that have students test their ideas or give evidence to support.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Responses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your wait time.  (this is big)</a:t>
            </a:r>
          </a:p>
          <a:p>
            <a:r>
              <a:rPr lang="en-US" dirty="0" smtClean="0"/>
              <a:t>Gradually fade your support.</a:t>
            </a:r>
          </a:p>
          <a:p>
            <a:r>
              <a:rPr lang="en-US" dirty="0" smtClean="0"/>
              <a:t>Listen to one another.  (Give them a chance to finish)</a:t>
            </a:r>
          </a:p>
          <a:p>
            <a:r>
              <a:rPr lang="en-US" dirty="0" smtClean="0"/>
              <a:t>Consider cultural implications of your questions.  </a:t>
            </a:r>
          </a:p>
          <a:p>
            <a:r>
              <a:rPr lang="en-US" dirty="0" smtClean="0"/>
              <a:t>Everybody write.</a:t>
            </a:r>
          </a:p>
          <a:p>
            <a:r>
              <a:rPr lang="en-US" dirty="0" smtClean="0"/>
              <a:t>Praise…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Things to consider when questioning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investigation</a:t>
            </a:r>
          </a:p>
          <a:p>
            <a:r>
              <a:rPr lang="en-US" dirty="0" smtClean="0"/>
              <a:t>Probe prior knowledge</a:t>
            </a:r>
          </a:p>
          <a:p>
            <a:r>
              <a:rPr lang="en-US" dirty="0" smtClean="0"/>
              <a:t>Stimulate reflective thinking</a:t>
            </a:r>
          </a:p>
          <a:p>
            <a:r>
              <a:rPr lang="en-US" dirty="0" smtClean="0"/>
              <a:t>Shift the focus from the observation to the explanation</a:t>
            </a:r>
          </a:p>
          <a:p>
            <a:r>
              <a:rPr lang="en-US" dirty="0" smtClean="0"/>
              <a:t>Encourage creativity</a:t>
            </a:r>
          </a:p>
          <a:p>
            <a:r>
              <a:rPr lang="en-US" dirty="0" smtClean="0"/>
              <a:t>Develop understanding</a:t>
            </a:r>
          </a:p>
          <a:p>
            <a:r>
              <a:rPr lang="en-US" dirty="0" smtClean="0"/>
              <a:t>Promote student discourse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Question in the first place?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Expressing one’s own questions and observations</a:t>
            </a:r>
          </a:p>
          <a:p>
            <a:r>
              <a:rPr lang="en-US" dirty="0" smtClean="0"/>
              <a:t>Making meaning </a:t>
            </a:r>
          </a:p>
          <a:p>
            <a:r>
              <a:rPr lang="en-US" dirty="0" smtClean="0"/>
              <a:t>Listening to and reflecting on the ideas of others</a:t>
            </a:r>
          </a:p>
          <a:p>
            <a:r>
              <a:rPr lang="en-US" dirty="0" smtClean="0"/>
              <a:t>Result sharing and debriefing is extremely important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Discourse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Strategic questioning is using and selecting specific types of questions with well </a:t>
            </a:r>
            <a:r>
              <a:rPr lang="en-US" dirty="0" smtClean="0"/>
              <a:t>defined </a:t>
            </a:r>
            <a:r>
              <a:rPr lang="en-US" dirty="0" smtClean="0"/>
              <a:t>functions</a:t>
            </a:r>
          </a:p>
          <a:p>
            <a:r>
              <a:rPr lang="en-US" dirty="0" smtClean="0"/>
              <a:t>Close ended questions have a single answer</a:t>
            </a:r>
          </a:p>
          <a:p>
            <a:r>
              <a:rPr lang="en-US" dirty="0" smtClean="0"/>
              <a:t>Open ended questions can be answered a number of ways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Questioning </a:t>
            </a:r>
            <a:r>
              <a:rPr lang="en-US" smtClean="0"/>
              <a:t>is an </a:t>
            </a:r>
            <a:r>
              <a:rPr lang="en-US" dirty="0" smtClean="0"/>
              <a:t>essential tool for teachers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Open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Think </a:t>
            </a:r>
            <a:r>
              <a:rPr lang="en-US" dirty="0" err="1" smtClean="0"/>
              <a:t>convergently</a:t>
            </a:r>
            <a:r>
              <a:rPr lang="en-US" dirty="0" smtClean="0"/>
              <a:t>.  Focus on one fact, item, event, or object.</a:t>
            </a:r>
          </a:p>
          <a:p>
            <a:r>
              <a:rPr lang="en-US" dirty="0" smtClean="0"/>
              <a:t>What are the objects in the dishes?</a:t>
            </a:r>
          </a:p>
          <a:p>
            <a:r>
              <a:rPr lang="en-US" dirty="0" smtClean="0"/>
              <a:t>What are the objects in each dish doing?</a:t>
            </a:r>
          </a:p>
          <a:p>
            <a:r>
              <a:rPr lang="en-US" dirty="0" smtClean="0"/>
              <a:t>Have you seen needles float?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Think divergently.  Consider a wide array of possibilities.</a:t>
            </a:r>
          </a:p>
          <a:p>
            <a:r>
              <a:rPr lang="en-US" dirty="0" smtClean="0"/>
              <a:t>What do you notice in the pictures?</a:t>
            </a:r>
          </a:p>
          <a:p>
            <a:r>
              <a:rPr lang="en-US" dirty="0" smtClean="0"/>
              <a:t>How are the two dishes similar and different?</a:t>
            </a:r>
          </a:p>
          <a:p>
            <a:r>
              <a:rPr lang="en-US" dirty="0" smtClean="0"/>
              <a:t>What is puzzling in the two pictures?</a:t>
            </a:r>
          </a:p>
          <a:p>
            <a:r>
              <a:rPr lang="en-US" dirty="0" smtClean="0"/>
              <a:t>Under what conditions might this be possible?</a:t>
            </a:r>
          </a:p>
          <a:p>
            <a:r>
              <a:rPr lang="en-US" dirty="0" smtClean="0"/>
              <a:t>What scientific principles might be involved?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1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1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1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1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build="p" animBg="1"/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Formative assessment scaffolding loop</a:t>
            </a:r>
          </a:p>
          <a:p>
            <a:pPr marL="1161288" lvl="2" indent="-457200">
              <a:buAutoNum type="arabicPlain"/>
            </a:pPr>
            <a:r>
              <a:rPr lang="en-US" dirty="0" smtClean="0">
                <a:solidFill>
                  <a:schemeClr val="tx2"/>
                </a:solidFill>
              </a:rPr>
              <a:t>Teachers ask questions to elicit levels of student understanding.</a:t>
            </a:r>
          </a:p>
          <a:p>
            <a:pPr marL="1161288" lvl="2" indent="-457200">
              <a:buNone/>
            </a:pPr>
            <a:r>
              <a:rPr lang="en-US" dirty="0" smtClean="0">
                <a:solidFill>
                  <a:schemeClr val="tx2"/>
                </a:solidFill>
              </a:rPr>
              <a:t>2	Students respond to the questions, orally, in writing, or through diagrams and drawings.</a:t>
            </a:r>
          </a:p>
          <a:p>
            <a:pPr marL="1161288" lvl="2" indent="-457200">
              <a:buAutoNum type="arabicPlain" startAt="3"/>
            </a:pPr>
            <a:r>
              <a:rPr lang="en-US" dirty="0" smtClean="0">
                <a:solidFill>
                  <a:schemeClr val="tx2"/>
                </a:solidFill>
              </a:rPr>
              <a:t>Teachers recognize and acknowledge student responses.</a:t>
            </a:r>
          </a:p>
          <a:p>
            <a:pPr marL="1161288" lvl="2" indent="-457200">
              <a:buNone/>
            </a:pPr>
            <a:r>
              <a:rPr lang="en-US" dirty="0" smtClean="0">
                <a:solidFill>
                  <a:schemeClr val="tx2"/>
                </a:solidFill>
              </a:rPr>
              <a:t>4	Teachers provide scaffolds to improve learning and understanding.</a:t>
            </a:r>
          </a:p>
          <a:p>
            <a:pPr marL="1161288" lvl="2" indent="-457200">
              <a:buAutoNum type="arabicPlain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Questioning to Guide Inquiry Discussions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Engage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Build intrinsic interest.  Ask questions to focus thoughts on puzzling events.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Prior knowledge.  Ask questions to assess prior knowledge and conceptions.  (air molecules)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Focusing Questions.  Ask questions to initiate and focus inquiry.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Questions for Guiding Science Discussion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Observing.  Ask questions to focus students’ thoughts on investigations, observations, and data.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Reflecting on data.  Ask questions to guide students reflection.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Patterns and Relationships.  Ask questions to identify patterns and relationships that would otherwise go unnoticed.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Teachers Questions for Guiding Science Discussions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Explain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Student theories.  Invite students to offer theories about why something took place.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Reflect on personal ideas.  Encourage students to examine and reflect on their theories.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Scientific knowledge.  Ask questions that have students relate evidence to prior knowledge.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Developing new knowledge.  Question to prepare the ways for instruction on new knowledge.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Scientific explanation.  Guide knowledge and construct new explanations to relate to observations.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Teacher Questions for Guiding Science Discussions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302</TotalTime>
  <Words>633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Chapter 7</vt:lpstr>
      <vt:lpstr>Why Question in the first place?</vt:lpstr>
      <vt:lpstr>Discourse</vt:lpstr>
      <vt:lpstr>Questioning is an essential tool for teachers</vt:lpstr>
      <vt:lpstr>Types of questions</vt:lpstr>
      <vt:lpstr>Questioning to Guide Inquiry Discussions</vt:lpstr>
      <vt:lpstr>Teacher Questions for Guiding Science Discussion</vt:lpstr>
      <vt:lpstr>Teachers Questions for Guiding Science Discussions</vt:lpstr>
      <vt:lpstr>Teacher Questions for Guiding Science Discussions</vt:lpstr>
      <vt:lpstr>Teacher Questions for Guiding Science Discussions</vt:lpstr>
      <vt:lpstr>Teacher Responses</vt:lpstr>
      <vt:lpstr>Teacher Responses</vt:lpstr>
      <vt:lpstr>Teacher Responses</vt:lpstr>
      <vt:lpstr>Things to consider when questioning</vt:lpstr>
    </vt:vector>
  </TitlesOfParts>
  <Company>Deer Valley 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</dc:title>
  <dc:creator>Gary Fasula</dc:creator>
  <cp:lastModifiedBy>irts</cp:lastModifiedBy>
  <cp:revision>27</cp:revision>
  <dcterms:created xsi:type="dcterms:W3CDTF">2011-02-14T00:51:20Z</dcterms:created>
  <dcterms:modified xsi:type="dcterms:W3CDTF">2011-03-04T01:23:14Z</dcterms:modified>
</cp:coreProperties>
</file>