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BAD8FC6D-8F09-4703-B177-124869241A6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3475BD1D-8949-418D-9046-A10AE0C4E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6A57D1-FCA5-44B8-9135-206260470C69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6185A6-F58E-4374-9852-319A54F65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Assessing Science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choice, short answer, and essay</a:t>
            </a:r>
          </a:p>
          <a:p>
            <a:r>
              <a:rPr lang="en-US" dirty="0" smtClean="0"/>
              <a:t>Essay is going to be the easiest to make into a question that is more than simple recall.</a:t>
            </a:r>
          </a:p>
          <a:p>
            <a:r>
              <a:rPr lang="en-US" dirty="0" smtClean="0"/>
              <a:t>It is possible to come up with deeper level thinking multiple choice questions, but they end up being much longer.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Assessment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is the process of gathering information about student learning for decision making.</a:t>
            </a:r>
          </a:p>
          <a:p>
            <a:r>
              <a:rPr lang="en-US" dirty="0" smtClean="0"/>
              <a:t>Evaluation involves using that data in judging student performance and making decisions about learning and instruction.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vs.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questions to ask…</a:t>
            </a:r>
          </a:p>
          <a:p>
            <a:r>
              <a:rPr lang="en-US" sz="2400" dirty="0" smtClean="0"/>
              <a:t>1.	Where are the students trying to go?</a:t>
            </a:r>
          </a:p>
          <a:p>
            <a:pPr lvl="1"/>
            <a:r>
              <a:rPr lang="en-US" sz="2000" dirty="0" smtClean="0"/>
              <a:t>You should provide students the opportunity to attain objectives and learn standards.</a:t>
            </a:r>
          </a:p>
          <a:p>
            <a:r>
              <a:rPr lang="en-US" sz="2400" dirty="0" smtClean="0"/>
              <a:t>2.	Where are the students now?</a:t>
            </a:r>
          </a:p>
          <a:p>
            <a:pPr lvl="1"/>
            <a:r>
              <a:rPr lang="en-US" sz="2000" dirty="0" smtClean="0"/>
              <a:t>Students should be required to show evidence of their learning through formal and informal assessments.</a:t>
            </a:r>
          </a:p>
          <a:p>
            <a:r>
              <a:rPr lang="en-US" sz="2400" dirty="0" smtClean="0"/>
              <a:t>3.	How are students going to get there?</a:t>
            </a:r>
          </a:p>
          <a:p>
            <a:pPr lvl="1"/>
            <a:r>
              <a:rPr lang="en-US" sz="2000" dirty="0" smtClean="0"/>
              <a:t>Purpose is to improve learning and instructions</a:t>
            </a:r>
          </a:p>
          <a:p>
            <a:pPr lvl="1"/>
            <a:r>
              <a:rPr lang="en-US" sz="2000" dirty="0" smtClean="0"/>
              <a:t>Guide decisions</a:t>
            </a:r>
          </a:p>
          <a:p>
            <a:pPr lvl="1"/>
            <a:r>
              <a:rPr lang="en-US" sz="2000" dirty="0" smtClean="0"/>
              <a:t>Provide summative information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and Inquiry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Diagnostic </a:t>
            </a:r>
            <a:r>
              <a:rPr lang="en-US" dirty="0" smtClean="0"/>
              <a:t>or </a:t>
            </a:r>
            <a:r>
              <a:rPr lang="en-US" dirty="0" err="1" smtClean="0"/>
              <a:t>preassessment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Use it before you teach.  </a:t>
            </a:r>
          </a:p>
          <a:p>
            <a:pPr lvl="1"/>
            <a:r>
              <a:rPr lang="en-US" dirty="0" smtClean="0"/>
              <a:t>Helps determine the depth of the content you will teach.</a:t>
            </a:r>
          </a:p>
          <a:p>
            <a:r>
              <a:rPr lang="en-US" b="1" dirty="0" smtClean="0"/>
              <a:t>Formative Assessment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Use it to collect data on student learning during a lesson.  </a:t>
            </a:r>
          </a:p>
          <a:p>
            <a:pPr lvl="1"/>
            <a:r>
              <a:rPr lang="en-US" dirty="0" smtClean="0"/>
              <a:t>While formative assessments work well for inquiry instruction, they are </a:t>
            </a:r>
            <a:r>
              <a:rPr lang="en-US" u="sng" dirty="0" smtClean="0"/>
              <a:t>informal and insufficiently documented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Summative Assessment</a:t>
            </a:r>
            <a:r>
              <a:rPr lang="en-US" dirty="0" smtClean="0"/>
              <a:t>.</a:t>
            </a:r>
            <a:r>
              <a:rPr lang="en-US" b="1" dirty="0" smtClean="0"/>
              <a:t>  </a:t>
            </a:r>
          </a:p>
          <a:p>
            <a:pPr lvl="1"/>
            <a:r>
              <a:rPr lang="en-US" dirty="0" smtClean="0"/>
              <a:t>These are what grades are based.  </a:t>
            </a:r>
          </a:p>
          <a:p>
            <a:pPr lvl="1"/>
            <a:r>
              <a:rPr lang="en-US" dirty="0" smtClean="0"/>
              <a:t>Require systematic ways of recording, analyzing, and reporting student assessments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Assessment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Informal</a:t>
            </a:r>
          </a:p>
          <a:p>
            <a:pPr lvl="1"/>
            <a:r>
              <a:rPr lang="en-US" dirty="0" smtClean="0"/>
              <a:t>On the fly, observations, simply asking questions</a:t>
            </a:r>
          </a:p>
          <a:p>
            <a:r>
              <a:rPr lang="en-US" dirty="0" smtClean="0"/>
              <a:t>Traditional</a:t>
            </a:r>
          </a:p>
          <a:p>
            <a:pPr lvl="1"/>
            <a:r>
              <a:rPr lang="en-US" dirty="0" smtClean="0"/>
              <a:t>Multiple choice, true or false, essay/short answer</a:t>
            </a:r>
          </a:p>
          <a:p>
            <a:r>
              <a:rPr lang="en-US" dirty="0" smtClean="0"/>
              <a:t>Performance Assessment</a:t>
            </a:r>
          </a:p>
          <a:p>
            <a:pPr lvl="1"/>
            <a:r>
              <a:rPr lang="en-US" dirty="0" smtClean="0"/>
              <a:t>Students demonstrate what they know</a:t>
            </a:r>
          </a:p>
          <a:p>
            <a:pPr lvl="1"/>
            <a:r>
              <a:rPr lang="en-US" dirty="0" smtClean="0"/>
              <a:t>Things to consider when developing a performance assessment</a:t>
            </a:r>
          </a:p>
          <a:p>
            <a:pPr lvl="2"/>
            <a:r>
              <a:rPr lang="en-US" dirty="0" smtClean="0"/>
              <a:t>Focus</a:t>
            </a:r>
          </a:p>
          <a:p>
            <a:pPr lvl="2"/>
            <a:r>
              <a:rPr lang="en-US" dirty="0" smtClean="0"/>
              <a:t>Context</a:t>
            </a:r>
          </a:p>
          <a:p>
            <a:pPr lvl="2"/>
            <a:r>
              <a:rPr lang="en-US" dirty="0" smtClean="0"/>
              <a:t>Directions</a:t>
            </a:r>
          </a:p>
          <a:p>
            <a:pPr lvl="2"/>
            <a:r>
              <a:rPr lang="en-US" dirty="0" smtClean="0"/>
              <a:t>Scoring guides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Types of Assessment Measures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Questioning</a:t>
            </a:r>
          </a:p>
          <a:p>
            <a:r>
              <a:rPr lang="en-US" dirty="0" smtClean="0"/>
              <a:t>Experience Chart</a:t>
            </a:r>
          </a:p>
          <a:p>
            <a:pPr lvl="1"/>
            <a:r>
              <a:rPr lang="en-US" dirty="0" smtClean="0"/>
              <a:t>Does the drawing/writing correspond to what was observed or done?</a:t>
            </a:r>
          </a:p>
          <a:p>
            <a:pPr lvl="1"/>
            <a:r>
              <a:rPr lang="en-US" dirty="0" smtClean="0"/>
              <a:t>Did the child label or name the objects used?</a:t>
            </a:r>
          </a:p>
          <a:p>
            <a:pPr lvl="1"/>
            <a:r>
              <a:rPr lang="en-US" dirty="0" smtClean="0"/>
              <a:t>Is there elaboration of details?</a:t>
            </a:r>
          </a:p>
          <a:p>
            <a:pPr lvl="1"/>
            <a:r>
              <a:rPr lang="en-US" dirty="0" smtClean="0"/>
              <a:t>Does the child relate the experience to things outside of the classroom?</a:t>
            </a:r>
          </a:p>
          <a:p>
            <a:r>
              <a:rPr lang="en-US" dirty="0" smtClean="0"/>
              <a:t>Student Record Pages</a:t>
            </a:r>
          </a:p>
          <a:p>
            <a:pPr lvl="1"/>
            <a:r>
              <a:rPr lang="en-US" dirty="0" smtClean="0"/>
              <a:t>Describe or draw what they did, observed, or concluded.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Assessment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Notebooks</a:t>
            </a:r>
          </a:p>
          <a:p>
            <a:pPr lvl="1"/>
            <a:r>
              <a:rPr lang="en-US" dirty="0" smtClean="0"/>
              <a:t>Technological drawings or diagrams</a:t>
            </a:r>
          </a:p>
          <a:p>
            <a:pPr lvl="1"/>
            <a:r>
              <a:rPr lang="en-US" dirty="0" smtClean="0"/>
              <a:t>Notes and lists</a:t>
            </a:r>
          </a:p>
          <a:p>
            <a:pPr lvl="1"/>
            <a:r>
              <a:rPr lang="en-US" dirty="0" smtClean="0"/>
              <a:t>Charts, tables, and graphs</a:t>
            </a:r>
          </a:p>
          <a:p>
            <a:pPr lvl="1"/>
            <a:r>
              <a:rPr lang="en-US" dirty="0" smtClean="0"/>
              <a:t>Written observations</a:t>
            </a:r>
          </a:p>
          <a:p>
            <a:pPr lvl="1"/>
            <a:r>
              <a:rPr lang="en-US" dirty="0" smtClean="0"/>
              <a:t>Additional questions</a:t>
            </a:r>
          </a:p>
          <a:p>
            <a:pPr lvl="1"/>
            <a:r>
              <a:rPr lang="en-US" dirty="0" smtClean="0"/>
              <a:t>Personal judgments</a:t>
            </a:r>
          </a:p>
          <a:p>
            <a:r>
              <a:rPr lang="en-US" dirty="0" smtClean="0"/>
              <a:t>Checklists</a:t>
            </a:r>
          </a:p>
          <a:p>
            <a:pPr lvl="1"/>
            <a:r>
              <a:rPr lang="en-US" dirty="0" smtClean="0"/>
              <a:t>Turn to pages 150-153 for some examples</a:t>
            </a:r>
          </a:p>
          <a:p>
            <a:pPr lvl="1"/>
            <a:r>
              <a:rPr lang="en-US" smtClean="0"/>
              <a:t>Simply </a:t>
            </a:r>
            <a:r>
              <a:rPr lang="en-US" dirty="0" smtClean="0"/>
              <a:t>check if something was accomplished along with date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Assessment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performance tasks to assess science knowledge.</a:t>
            </a:r>
          </a:p>
          <a:p>
            <a:pPr lvl="1"/>
            <a:r>
              <a:rPr lang="en-US" dirty="0" smtClean="0"/>
              <a:t>Oral/Written Pictorial Interpretation</a:t>
            </a:r>
          </a:p>
          <a:p>
            <a:pPr lvl="2"/>
            <a:r>
              <a:rPr lang="en-US" dirty="0" smtClean="0"/>
              <a:t>Example page 155</a:t>
            </a:r>
          </a:p>
          <a:p>
            <a:r>
              <a:rPr lang="en-US" dirty="0" smtClean="0"/>
              <a:t>Use performance tasks to assess science understanding</a:t>
            </a:r>
          </a:p>
          <a:p>
            <a:pPr lvl="1"/>
            <a:r>
              <a:rPr lang="en-US" dirty="0" smtClean="0"/>
              <a:t>Concept maps (tree maps)</a:t>
            </a:r>
          </a:p>
          <a:p>
            <a:pPr lvl="1"/>
            <a:r>
              <a:rPr lang="en-US" dirty="0" smtClean="0"/>
              <a:t>Performance tasks and rubrics</a:t>
            </a:r>
          </a:p>
          <a:p>
            <a:pPr lvl="1"/>
            <a:r>
              <a:rPr lang="en-US" dirty="0" smtClean="0"/>
              <a:t>Assess application of inquiry procedures and science processes</a:t>
            </a:r>
          </a:p>
          <a:p>
            <a:pPr lvl="1"/>
            <a:r>
              <a:rPr lang="en-US" dirty="0" smtClean="0"/>
              <a:t>Assess data gathering</a:t>
            </a:r>
          </a:p>
          <a:p>
            <a:pPr lvl="1"/>
            <a:r>
              <a:rPr lang="en-US" dirty="0" smtClean="0"/>
              <a:t>Assess scientific processes and investigate procedures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Performance Assessment Items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Building  </a:t>
            </a:r>
          </a:p>
          <a:p>
            <a:pPr lvl="1"/>
            <a:r>
              <a:rPr lang="en-US" dirty="0" smtClean="0"/>
              <a:t>Require research, planning and building, explaining to the class and the teacher</a:t>
            </a:r>
          </a:p>
          <a:p>
            <a:r>
              <a:rPr lang="en-US" dirty="0" smtClean="0"/>
              <a:t>Student Demonstrations</a:t>
            </a:r>
          </a:p>
          <a:p>
            <a:pPr lvl="1"/>
            <a:r>
              <a:rPr lang="en-US" dirty="0" smtClean="0"/>
              <a:t>Giving a demonstration on how something works using science materials.</a:t>
            </a:r>
          </a:p>
          <a:p>
            <a:r>
              <a:rPr lang="en-US" dirty="0" smtClean="0"/>
              <a:t>Student Projects</a:t>
            </a:r>
          </a:p>
          <a:p>
            <a:pPr lvl="1"/>
            <a:r>
              <a:rPr lang="en-US" dirty="0" smtClean="0"/>
              <a:t>Set a task and they need to complete it.</a:t>
            </a:r>
          </a:p>
          <a:p>
            <a:pPr lvl="1"/>
            <a:r>
              <a:rPr lang="en-US" dirty="0" smtClean="0"/>
              <a:t>Give them a variety of ways to do it or demonstrate their knowledge.</a:t>
            </a:r>
          </a:p>
          <a:p>
            <a:r>
              <a:rPr lang="en-US" dirty="0" smtClean="0"/>
              <a:t>Science Fair Projects</a:t>
            </a:r>
          </a:p>
          <a:p>
            <a:pPr lvl="1"/>
            <a:r>
              <a:rPr lang="en-US" dirty="0" smtClean="0"/>
              <a:t>Exactly what you think it is.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Assessing Multiple Objectives Through Performance Assessments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666</TotalTime>
  <Words>444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Chapter 6</vt:lpstr>
      <vt:lpstr>Assessment vs. Evaluation</vt:lpstr>
      <vt:lpstr>Assessment and Inquiry Science</vt:lpstr>
      <vt:lpstr>3 Types of Assessment</vt:lpstr>
      <vt:lpstr>3 Types of Assessment Measures</vt:lpstr>
      <vt:lpstr>Informal Assessment</vt:lpstr>
      <vt:lpstr>Informal Assessment</vt:lpstr>
      <vt:lpstr>Examples of Performance Assessment Items</vt:lpstr>
      <vt:lpstr> Assessing Multiple Objectives Through Performance Assessments </vt:lpstr>
      <vt:lpstr>Traditional Assessment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Gary Fasula</dc:creator>
  <cp:lastModifiedBy>irts</cp:lastModifiedBy>
  <cp:revision>51</cp:revision>
  <dcterms:created xsi:type="dcterms:W3CDTF">2011-02-08T23:09:41Z</dcterms:created>
  <dcterms:modified xsi:type="dcterms:W3CDTF">2011-02-17T23:36:53Z</dcterms:modified>
</cp:coreProperties>
</file>