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36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882478C4-5CFE-4579-B80C-56952483E29A}" type="datetimeFigureOut">
              <a:rPr lang="en-US" smtClean="0"/>
              <a:pPr/>
              <a:t>2/10/2011</a:t>
            </a:fld>
            <a:endParaRPr lang="en-US" dirty="0"/>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F9C3E8F4-D4AC-47AC-B875-B5F54368600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7F12D937-D2E6-4342-AB47-B06C9EAFECE9}" type="datetimeFigureOut">
              <a:rPr lang="en-US" smtClean="0"/>
              <a:pPr/>
              <a:t>2/10/2011</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6B5C0460-DFFC-4415-A65F-90FBED2C06C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C0460-DFFC-4415-A65F-90FBED2C06C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C0460-DFFC-4415-A65F-90FBED2C06C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C0460-DFFC-4415-A65F-90FBED2C06C0}"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C0460-DFFC-4415-A65F-90FBED2C06C0}"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C0460-DFFC-4415-A65F-90FBED2C06C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Explore = data gathering</a:t>
            </a:r>
          </a:p>
          <a:p>
            <a:r>
              <a:rPr lang="en-US" dirty="0" smtClean="0"/>
              <a:t>Explain</a:t>
            </a:r>
            <a:r>
              <a:rPr lang="en-US" baseline="0" dirty="0" smtClean="0"/>
              <a:t> = interpretation</a:t>
            </a:r>
          </a:p>
          <a:p>
            <a:r>
              <a:rPr lang="en-US" baseline="0" dirty="0" smtClean="0"/>
              <a:t>Elaborate = extension and transfer</a:t>
            </a:r>
            <a:endParaRPr lang="en-US" dirty="0"/>
          </a:p>
        </p:txBody>
      </p:sp>
      <p:sp>
        <p:nvSpPr>
          <p:cNvPr id="4" name="Slide Number Placeholder 3"/>
          <p:cNvSpPr>
            <a:spLocks noGrp="1"/>
          </p:cNvSpPr>
          <p:nvPr>
            <p:ph type="sldNum" sz="quarter" idx="10"/>
          </p:nvPr>
        </p:nvSpPr>
        <p:spPr/>
        <p:txBody>
          <a:bodyPr/>
          <a:lstStyle/>
          <a:p>
            <a:fld id="{6B5C0460-DFFC-4415-A65F-90FBED2C06C0}"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A3916A-9A40-4296-B1F8-234FAC6AF5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31049C-336C-432E-B843-42313CA963E7}" type="datetimeFigureOut">
              <a:rPr lang="en-US" smtClean="0"/>
              <a:pPr/>
              <a:t>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BA3916A-9A40-4296-B1F8-234FAC6AF53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31049C-336C-432E-B843-42313CA963E7}" type="datetimeFigureOut">
              <a:rPr lang="en-US" smtClean="0"/>
              <a:pPr/>
              <a:t>2/10/2011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A3916A-9A40-4296-B1F8-234FAC6AF53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Planning and Managing Inquiry Instruction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Inquiry Instruction and Learning</a:t>
            </a:r>
            <a:endParaRPr lang="en-US" dirty="0"/>
          </a:p>
        </p:txBody>
      </p:sp>
      <p:sp>
        <p:nvSpPr>
          <p:cNvPr id="3" name="Content Placeholder 2"/>
          <p:cNvSpPr>
            <a:spLocks noGrp="1"/>
          </p:cNvSpPr>
          <p:nvPr>
            <p:ph idx="1"/>
          </p:nvPr>
        </p:nvSpPr>
        <p:spPr/>
        <p:txBody>
          <a:bodyPr>
            <a:normAutofit/>
          </a:bodyPr>
          <a:lstStyle/>
          <a:p>
            <a:r>
              <a:rPr lang="en-US" sz="3200" dirty="0" smtClean="0"/>
              <a:t>Group Students for Learning</a:t>
            </a:r>
          </a:p>
          <a:p>
            <a:pPr lvl="1"/>
            <a:r>
              <a:rPr lang="en-US" dirty="0" smtClean="0"/>
              <a:t>Whole class</a:t>
            </a:r>
          </a:p>
          <a:p>
            <a:pPr lvl="1"/>
            <a:r>
              <a:rPr lang="en-US" dirty="0" smtClean="0"/>
              <a:t>Cooperative.  Could be ability grouped.</a:t>
            </a:r>
          </a:p>
          <a:p>
            <a:pPr lvl="1"/>
            <a:r>
              <a:rPr lang="en-US" dirty="0" smtClean="0"/>
              <a:t>Pair structure.</a:t>
            </a:r>
          </a:p>
          <a:p>
            <a:pPr lvl="1"/>
            <a:r>
              <a:rPr lang="en-US" dirty="0" smtClean="0"/>
              <a:t>Individual structure</a:t>
            </a:r>
          </a:p>
          <a:p>
            <a:r>
              <a:rPr lang="en-US" dirty="0" smtClean="0"/>
              <a:t>Safety in the classroom.  Always keep in mind you are responsible for the safety of all of the students in your classroom.  Make your inquiry appropriate for the grade level you teach.</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Inquiry Instruction and Learning</a:t>
            </a:r>
            <a:endParaRPr lang="en-US" dirty="0"/>
          </a:p>
        </p:txBody>
      </p:sp>
      <p:sp>
        <p:nvSpPr>
          <p:cNvPr id="3" name="Content Placeholder 2"/>
          <p:cNvSpPr>
            <a:spLocks noGrp="1"/>
          </p:cNvSpPr>
          <p:nvPr>
            <p:ph idx="1"/>
          </p:nvPr>
        </p:nvSpPr>
        <p:spPr/>
        <p:txBody>
          <a:bodyPr>
            <a:normAutofit/>
          </a:bodyPr>
          <a:lstStyle/>
          <a:p>
            <a:r>
              <a:rPr lang="en-US" sz="3200" dirty="0" smtClean="0"/>
              <a:t>Managing Classroom Behavior</a:t>
            </a:r>
          </a:p>
          <a:p>
            <a:pPr lvl="1"/>
            <a:r>
              <a:rPr lang="en-US" dirty="0" smtClean="0"/>
              <a:t>Some groups might simply be too immature for certain lessons.</a:t>
            </a:r>
          </a:p>
          <a:p>
            <a:pPr lvl="1"/>
            <a:r>
              <a:rPr lang="en-US" dirty="0" smtClean="0"/>
              <a:t>Before planning your labs, consider your class.</a:t>
            </a:r>
          </a:p>
          <a:p>
            <a:pPr lvl="1"/>
            <a:r>
              <a:rPr lang="en-US" dirty="0" smtClean="0"/>
              <a:t>If it is one student or a small group of students, common sense teaching rules apply.  Separate them, individual consequences, etc…</a:t>
            </a:r>
          </a:p>
          <a:p>
            <a:pPr lvl="1"/>
            <a:r>
              <a:rPr lang="en-US" dirty="0" smtClean="0"/>
              <a:t>Alternative activity if necessary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Learning 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Teacher preparation</a:t>
            </a:r>
          </a:p>
          <a:p>
            <a:pPr lvl="1"/>
            <a:r>
              <a:rPr lang="en-US" dirty="0" smtClean="0"/>
              <a:t>Make sure you have everything you need.</a:t>
            </a:r>
          </a:p>
          <a:p>
            <a:pPr lvl="1"/>
            <a:r>
              <a:rPr lang="en-US" dirty="0" smtClean="0"/>
              <a:t>If possible, have materials sorted beforehand.</a:t>
            </a:r>
          </a:p>
          <a:p>
            <a:pPr lvl="1"/>
            <a:r>
              <a:rPr lang="en-US" dirty="0" smtClean="0"/>
              <a:t>PRACTICE try to identify and take steps to eliminate problems before they occur</a:t>
            </a:r>
          </a:p>
          <a:p>
            <a:r>
              <a:rPr lang="en-US" dirty="0" smtClean="0"/>
              <a:t>Pre-Activity Teacher/Student Activities</a:t>
            </a:r>
          </a:p>
          <a:p>
            <a:pPr lvl="1"/>
            <a:r>
              <a:rPr lang="en-US" dirty="0" smtClean="0"/>
              <a:t>Set up rules for all labs.</a:t>
            </a:r>
          </a:p>
          <a:p>
            <a:pPr lvl="1"/>
            <a:r>
              <a:rPr lang="en-US" dirty="0" smtClean="0"/>
              <a:t>Set up some sort of signal call when you want quiet.  Bell, raise you hand, clap, etc…</a:t>
            </a:r>
          </a:p>
          <a:p>
            <a:pPr lvl="1"/>
            <a:r>
              <a:rPr lang="en-US" dirty="0" smtClean="0"/>
              <a:t>When breaking up into groups, if you can, four generally works the best.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Learning Activities</a:t>
            </a:r>
            <a:endParaRPr lang="en-US" dirty="0"/>
          </a:p>
        </p:txBody>
      </p:sp>
      <p:sp>
        <p:nvSpPr>
          <p:cNvPr id="3" name="Content Placeholder 2"/>
          <p:cNvSpPr>
            <a:spLocks noGrp="1"/>
          </p:cNvSpPr>
          <p:nvPr>
            <p:ph idx="1"/>
          </p:nvPr>
        </p:nvSpPr>
        <p:spPr/>
        <p:txBody>
          <a:bodyPr/>
          <a:lstStyle/>
          <a:p>
            <a:r>
              <a:rPr lang="en-US" dirty="0" smtClean="0"/>
              <a:t>Distribution and Collection of Science Materials</a:t>
            </a:r>
          </a:p>
          <a:p>
            <a:pPr lvl="1"/>
            <a:r>
              <a:rPr lang="en-US" dirty="0" smtClean="0"/>
              <a:t>Assign jobs before the lab ever begins.  If you try to hand out or collect everything, good luck.</a:t>
            </a:r>
          </a:p>
          <a:p>
            <a:r>
              <a:rPr lang="en-US" dirty="0" smtClean="0"/>
              <a:t>Beginning the Activity</a:t>
            </a:r>
          </a:p>
          <a:p>
            <a:pPr lvl="1"/>
            <a:r>
              <a:rPr lang="en-US" dirty="0" smtClean="0"/>
              <a:t>Review what the procedures are as a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Learning Activities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the Activity</a:t>
            </a:r>
          </a:p>
          <a:p>
            <a:pPr lvl="1"/>
            <a:r>
              <a:rPr lang="en-US" dirty="0" smtClean="0"/>
              <a:t>Grow some eyes in the back of your head</a:t>
            </a:r>
          </a:p>
          <a:p>
            <a:pPr lvl="1"/>
            <a:r>
              <a:rPr lang="en-US" dirty="0" smtClean="0"/>
              <a:t>Move around the room.  Do not park yourself in one place.  Proximity is huge.</a:t>
            </a:r>
          </a:p>
          <a:p>
            <a:pPr lvl="1"/>
            <a:r>
              <a:rPr lang="en-US" dirty="0" smtClean="0"/>
              <a:t>Assess behavior.  Solve problems as early as you can.  Set the precedent.</a:t>
            </a:r>
          </a:p>
          <a:p>
            <a:pPr lvl="1"/>
            <a:r>
              <a:rPr lang="en-US" dirty="0" smtClean="0"/>
              <a:t>Move individuals if necessary or stop entire groups.  Make an example out of somebody.</a:t>
            </a:r>
          </a:p>
          <a:p>
            <a:pPr lvl="1"/>
            <a:r>
              <a:rPr lang="en-US" dirty="0" smtClean="0"/>
              <a:t>If it is the class, stop the lesson.  Losing a lab makes an impact.</a:t>
            </a:r>
          </a:p>
          <a:p>
            <a:pPr lvl="1"/>
            <a:r>
              <a:rPr lang="en-US" dirty="0" smtClean="0"/>
              <a:t>Publically praise students that are doing a good job.</a:t>
            </a:r>
          </a:p>
          <a:p>
            <a:pPr lvl="1"/>
            <a:r>
              <a:rPr lang="en-US" dirty="0" smtClean="0"/>
              <a:t>If you need to speak, do not yell above the noise.  Use your predetermined signal.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Learning Activities</a:t>
            </a:r>
            <a:endParaRPr lang="en-US" dirty="0"/>
          </a:p>
        </p:txBody>
      </p:sp>
      <p:sp>
        <p:nvSpPr>
          <p:cNvPr id="3" name="Content Placeholder 2"/>
          <p:cNvSpPr>
            <a:spLocks noGrp="1"/>
          </p:cNvSpPr>
          <p:nvPr>
            <p:ph idx="1"/>
          </p:nvPr>
        </p:nvSpPr>
        <p:spPr/>
        <p:txBody>
          <a:bodyPr/>
          <a:lstStyle/>
          <a:p>
            <a:r>
              <a:rPr lang="en-US" dirty="0" smtClean="0"/>
              <a:t>After the activity</a:t>
            </a:r>
          </a:p>
          <a:p>
            <a:pPr lvl="1"/>
            <a:r>
              <a:rPr lang="en-US" dirty="0" smtClean="0"/>
              <a:t>Have students collect everything and put away.</a:t>
            </a:r>
          </a:p>
          <a:p>
            <a:pPr lvl="1"/>
            <a:r>
              <a:rPr lang="en-US" dirty="0" smtClean="0"/>
              <a:t>Debrief findings and observations as a class.</a:t>
            </a:r>
          </a:p>
          <a:p>
            <a:pPr lvl="1"/>
            <a:r>
              <a:rPr lang="en-US" dirty="0" smtClean="0"/>
              <a:t>Utilize direct instruction to teach new terms and concepts</a:t>
            </a:r>
          </a:p>
          <a:p>
            <a:pPr lvl="1"/>
            <a:r>
              <a:rPr lang="en-US" dirty="0" smtClean="0"/>
              <a:t>Don’t be afraid to use your textbook.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Inquiry Lessons to Bookmark</a:t>
            </a:r>
            <a:endParaRPr lang="en-US" dirty="0"/>
          </a:p>
        </p:txBody>
      </p:sp>
      <p:sp>
        <p:nvSpPr>
          <p:cNvPr id="5" name="Content Placeholder 4"/>
          <p:cNvSpPr>
            <a:spLocks noGrp="1"/>
          </p:cNvSpPr>
          <p:nvPr>
            <p:ph idx="1"/>
          </p:nvPr>
        </p:nvSpPr>
        <p:spPr/>
        <p:txBody>
          <a:bodyPr/>
          <a:lstStyle/>
          <a:p>
            <a:r>
              <a:rPr lang="en-US" dirty="0" smtClean="0"/>
              <a:t>Pg 116	Electromagnets</a:t>
            </a:r>
          </a:p>
          <a:p>
            <a:r>
              <a:rPr lang="en-US" dirty="0" smtClean="0"/>
              <a:t>Pg 118	The Floating Coin</a:t>
            </a:r>
          </a:p>
          <a:p>
            <a:r>
              <a:rPr lang="en-US" dirty="0" smtClean="0"/>
              <a:t>Pg 119	The Raisin Elevator</a:t>
            </a:r>
          </a:p>
          <a:p>
            <a:r>
              <a:rPr lang="en-US" dirty="0" smtClean="0"/>
              <a:t>Pg 122	Floating and Sinking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Science Lessons</a:t>
            </a:r>
            <a:endParaRPr lang="en-US" dirty="0"/>
          </a:p>
        </p:txBody>
      </p:sp>
      <p:sp>
        <p:nvSpPr>
          <p:cNvPr id="3" name="Content Placeholder 2"/>
          <p:cNvSpPr>
            <a:spLocks noGrp="1"/>
          </p:cNvSpPr>
          <p:nvPr>
            <p:ph idx="1"/>
          </p:nvPr>
        </p:nvSpPr>
        <p:spPr/>
        <p:txBody>
          <a:bodyPr/>
          <a:lstStyle/>
          <a:p>
            <a:r>
              <a:rPr lang="en-US" sz="3200" dirty="0" smtClean="0"/>
              <a:t>Select the science context to be taught and learned</a:t>
            </a:r>
          </a:p>
          <a:p>
            <a:r>
              <a:rPr lang="en-US" dirty="0" smtClean="0"/>
              <a:t>AZ State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 Science Lessons</a:t>
            </a:r>
          </a:p>
        </p:txBody>
      </p:sp>
      <p:sp>
        <p:nvSpPr>
          <p:cNvPr id="3" name="Content Placeholder 2"/>
          <p:cNvSpPr>
            <a:spLocks noGrp="1"/>
          </p:cNvSpPr>
          <p:nvPr>
            <p:ph idx="1"/>
          </p:nvPr>
        </p:nvSpPr>
        <p:spPr/>
        <p:txBody>
          <a:bodyPr/>
          <a:lstStyle/>
          <a:p>
            <a:r>
              <a:rPr lang="en-US" sz="3200" dirty="0" smtClean="0"/>
              <a:t>Select the science context to be taught and learned</a:t>
            </a:r>
          </a:p>
          <a:p>
            <a:r>
              <a:rPr lang="en-US" dirty="0" smtClean="0"/>
              <a:t>Most Science Teachers feel their knowledge base is inadequate.  Often, you really only understand science topics after you teach them.  Remember this when planning activities for your students.</a:t>
            </a:r>
          </a:p>
          <a:p>
            <a:r>
              <a:rPr lang="en-US" dirty="0" smtClean="0"/>
              <a:t>In other words, don’t be afraid to allow them to teach each other.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Science Lessons</a:t>
            </a:r>
            <a:endParaRPr lang="en-US" dirty="0"/>
          </a:p>
        </p:txBody>
      </p:sp>
      <p:sp>
        <p:nvSpPr>
          <p:cNvPr id="3" name="Content Placeholder 2"/>
          <p:cNvSpPr>
            <a:spLocks noGrp="1"/>
          </p:cNvSpPr>
          <p:nvPr>
            <p:ph idx="1"/>
          </p:nvPr>
        </p:nvSpPr>
        <p:spPr/>
        <p:txBody>
          <a:bodyPr>
            <a:normAutofit/>
          </a:bodyPr>
          <a:lstStyle/>
          <a:p>
            <a:r>
              <a:rPr lang="en-US" sz="3200" dirty="0" smtClean="0"/>
              <a:t>Write appropriate objectives</a:t>
            </a:r>
          </a:p>
          <a:p>
            <a:r>
              <a:rPr lang="en-US" sz="2400" dirty="0" smtClean="0"/>
              <a:t>The ABC’s of objectives</a:t>
            </a:r>
          </a:p>
          <a:p>
            <a:r>
              <a:rPr lang="en-US" sz="2400" dirty="0" smtClean="0"/>
              <a:t>A = audience (students).  Through the experiences of the lesson, the </a:t>
            </a:r>
            <a:r>
              <a:rPr lang="en-US" sz="2400" b="1" dirty="0" smtClean="0"/>
              <a:t>students</a:t>
            </a:r>
            <a:r>
              <a:rPr lang="en-US" sz="2400" dirty="0" smtClean="0"/>
              <a:t> will be able to…</a:t>
            </a:r>
          </a:p>
          <a:p>
            <a:r>
              <a:rPr lang="en-US" sz="2400" dirty="0" smtClean="0"/>
              <a:t>B = behavior.  What type of performance will be expected of students and what actions will they be expected to take.</a:t>
            </a:r>
          </a:p>
          <a:p>
            <a:pPr lvl="1"/>
            <a:r>
              <a:rPr lang="en-US" sz="2200" dirty="0" smtClean="0"/>
              <a:t>Some action verbs are compute, compare, identify, demonstrate, and predict.</a:t>
            </a:r>
          </a:p>
          <a:p>
            <a:r>
              <a:rPr lang="en-US" sz="2400" dirty="0" smtClean="0"/>
              <a:t>C = conditions.  Specifies the “givens” or what the learner will have access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 Science Instruction</a:t>
            </a:r>
            <a:endParaRPr lang="en-US" dirty="0"/>
          </a:p>
        </p:txBody>
      </p:sp>
      <p:sp>
        <p:nvSpPr>
          <p:cNvPr id="3" name="Content Placeholder 2"/>
          <p:cNvSpPr>
            <a:spLocks noGrp="1"/>
          </p:cNvSpPr>
          <p:nvPr>
            <p:ph idx="1"/>
          </p:nvPr>
        </p:nvSpPr>
        <p:spPr/>
        <p:txBody>
          <a:bodyPr>
            <a:normAutofit/>
          </a:bodyPr>
          <a:lstStyle/>
          <a:p>
            <a:r>
              <a:rPr lang="en-US" sz="3600" dirty="0" smtClean="0"/>
              <a:t>Select and Design Lesson Activities</a:t>
            </a:r>
          </a:p>
          <a:p>
            <a:r>
              <a:rPr lang="en-US" sz="2400" dirty="0" smtClean="0"/>
              <a:t>Introduction to the lessons.  (Engage students)</a:t>
            </a:r>
          </a:p>
          <a:p>
            <a:pPr lvl="1"/>
            <a:r>
              <a:rPr lang="en-US" sz="2200" dirty="0" smtClean="0"/>
              <a:t>Create a hook to draw the students in</a:t>
            </a:r>
          </a:p>
          <a:p>
            <a:pPr lvl="1"/>
            <a:r>
              <a:rPr lang="en-US" sz="2200" dirty="0" smtClean="0"/>
              <a:t>Relate abstract academic knowledge to familiar experiences</a:t>
            </a:r>
          </a:p>
          <a:p>
            <a:pPr lvl="1"/>
            <a:r>
              <a:rPr lang="en-US" sz="2200" dirty="0" smtClean="0"/>
              <a:t>Motivate students</a:t>
            </a:r>
          </a:p>
          <a:p>
            <a:pPr lvl="1"/>
            <a:r>
              <a:rPr lang="en-US" sz="2200" dirty="0" smtClean="0"/>
              <a:t>Assess prior knowledge</a:t>
            </a:r>
          </a:p>
          <a:p>
            <a:pPr lvl="1"/>
            <a:r>
              <a:rPr lang="en-US" sz="2200" dirty="0" smtClean="0"/>
              <a:t>Engage students in a question that can be investigated.</a:t>
            </a:r>
            <a:endParaRPr lang="en-US" dirty="0" smtClean="0"/>
          </a:p>
          <a:p>
            <a:r>
              <a:rPr lang="en-US" dirty="0" smtClean="0"/>
              <a:t>Discrepant Events</a:t>
            </a:r>
          </a:p>
          <a:p>
            <a:pPr lvl="1"/>
            <a:r>
              <a:rPr lang="en-US" dirty="0" smtClean="0"/>
              <a:t>Some scientific phenomenon that is surprising or an unusual outcome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Science Instruction</a:t>
            </a:r>
            <a:endParaRPr lang="en-US" dirty="0"/>
          </a:p>
        </p:txBody>
      </p:sp>
      <p:sp>
        <p:nvSpPr>
          <p:cNvPr id="3" name="Content Placeholder 2"/>
          <p:cNvSpPr>
            <a:spLocks noGrp="1"/>
          </p:cNvSpPr>
          <p:nvPr>
            <p:ph idx="1"/>
          </p:nvPr>
        </p:nvSpPr>
        <p:spPr>
          <a:xfrm>
            <a:off x="457200" y="1981200"/>
            <a:ext cx="8229600" cy="4389120"/>
          </a:xfrm>
        </p:spPr>
        <p:txBody>
          <a:bodyPr>
            <a:normAutofit fontScale="85000" lnSpcReduction="20000"/>
          </a:bodyPr>
          <a:lstStyle/>
          <a:p>
            <a:r>
              <a:rPr lang="en-US" sz="3200" dirty="0" smtClean="0"/>
              <a:t>Select and Design Lesson Activities</a:t>
            </a:r>
          </a:p>
          <a:p>
            <a:r>
              <a:rPr lang="en-US" dirty="0" smtClean="0"/>
              <a:t>Use a variety of lesson activities</a:t>
            </a:r>
          </a:p>
          <a:p>
            <a:pPr lvl="1"/>
            <a:r>
              <a:rPr lang="en-US" dirty="0" smtClean="0"/>
              <a:t>Activities are the core of the science lesson</a:t>
            </a:r>
          </a:p>
          <a:p>
            <a:pPr lvl="1"/>
            <a:r>
              <a:rPr lang="en-US" dirty="0" smtClean="0"/>
              <a:t>They can be used during the explore, explain, or elaborate phase of the 5-E lesson plan</a:t>
            </a:r>
          </a:p>
          <a:p>
            <a:r>
              <a:rPr lang="en-US" dirty="0" smtClean="0"/>
              <a:t>Use the sources available to you</a:t>
            </a:r>
          </a:p>
          <a:p>
            <a:pPr lvl="1"/>
            <a:r>
              <a:rPr lang="en-US" dirty="0" smtClean="0"/>
              <a:t>District Curriculum</a:t>
            </a:r>
          </a:p>
          <a:p>
            <a:pPr lvl="1"/>
            <a:r>
              <a:rPr lang="en-US" dirty="0" smtClean="0"/>
              <a:t>Other teachers at your grade level</a:t>
            </a:r>
          </a:p>
          <a:p>
            <a:pPr lvl="1"/>
            <a:r>
              <a:rPr lang="en-US" dirty="0" smtClean="0"/>
              <a:t>Cooperating teachers</a:t>
            </a:r>
          </a:p>
          <a:p>
            <a:pPr lvl="1"/>
            <a:r>
              <a:rPr lang="en-US" dirty="0" smtClean="0"/>
              <a:t>ECI 306 textbook</a:t>
            </a:r>
          </a:p>
          <a:p>
            <a:pPr lvl="1"/>
            <a:r>
              <a:rPr lang="en-US" dirty="0" smtClean="0"/>
              <a:t>The internet</a:t>
            </a:r>
          </a:p>
          <a:p>
            <a:r>
              <a:rPr lang="en-US" dirty="0" smtClean="0"/>
              <a:t>Lessons should include a variety of teaching and learning approaches.  Not everything has to be hands-on.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Planning Science Instruction</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Select and Design Lesson Activities</a:t>
            </a:r>
          </a:p>
          <a:p>
            <a:r>
              <a:rPr lang="en-US" sz="2400" dirty="0" smtClean="0"/>
              <a:t>Open Inquiry Activities</a:t>
            </a:r>
          </a:p>
          <a:p>
            <a:pPr lvl="1"/>
            <a:r>
              <a:rPr lang="en-US" sz="2200" dirty="0" smtClean="0"/>
              <a:t>Pass out materials and give the students play time</a:t>
            </a:r>
          </a:p>
          <a:p>
            <a:pPr lvl="1"/>
            <a:r>
              <a:rPr lang="en-US" sz="2200" dirty="0" smtClean="0"/>
              <a:t>Collect materials then discuss what was learned</a:t>
            </a:r>
          </a:p>
          <a:p>
            <a:r>
              <a:rPr lang="en-US" dirty="0" smtClean="0"/>
              <a:t>Science Learning Centers</a:t>
            </a:r>
          </a:p>
          <a:p>
            <a:pPr lvl="1"/>
            <a:r>
              <a:rPr lang="en-US" dirty="0" smtClean="0"/>
              <a:t>Independent activities for students</a:t>
            </a:r>
          </a:p>
          <a:p>
            <a:r>
              <a:rPr lang="en-US" dirty="0" smtClean="0"/>
              <a:t>Field Trips</a:t>
            </a:r>
          </a:p>
          <a:p>
            <a:pPr lvl="1"/>
            <a:r>
              <a:rPr lang="en-US" dirty="0" smtClean="0"/>
              <a:t>Zoos, discovery centers, museums, aquariums, planetariums, natural areas, even you playground.</a:t>
            </a:r>
          </a:p>
          <a:p>
            <a:pPr lvl="1"/>
            <a:r>
              <a:rPr lang="en-US" dirty="0" smtClean="0"/>
              <a:t>Anything novel will get the students excited.</a:t>
            </a:r>
          </a:p>
          <a:p>
            <a:pPr lvl="1"/>
            <a:endParaRPr lang="en-US" dirty="0" smtClean="0"/>
          </a:p>
          <a:p>
            <a:pPr lvl="1"/>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Science Instruction</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Select and Design Lesson Activities</a:t>
            </a:r>
          </a:p>
          <a:p>
            <a:r>
              <a:rPr lang="en-US" sz="2400" dirty="0" smtClean="0"/>
              <a:t>Designing Assessment Experiences</a:t>
            </a:r>
          </a:p>
          <a:p>
            <a:r>
              <a:rPr lang="en-US" sz="2400" dirty="0" smtClean="0"/>
              <a:t>Assessments should be both formative and summative</a:t>
            </a:r>
          </a:p>
          <a:p>
            <a:pPr lvl="1"/>
            <a:r>
              <a:rPr lang="en-US" sz="2200" dirty="0" smtClean="0"/>
              <a:t>Formative – get information out of your students while teaching so you can monitor and adjust</a:t>
            </a:r>
          </a:p>
          <a:p>
            <a:pPr lvl="1"/>
            <a:r>
              <a:rPr lang="en-US" sz="2200" dirty="0" smtClean="0"/>
              <a:t>Summative – end of lesson/unit assessment.  Did they learn it?</a:t>
            </a:r>
          </a:p>
          <a:p>
            <a:r>
              <a:rPr lang="en-US" dirty="0" smtClean="0"/>
              <a:t>Rubrics are an excellent tool here.</a:t>
            </a:r>
          </a:p>
          <a:p>
            <a:pPr lvl="1"/>
            <a:r>
              <a:rPr lang="en-US" dirty="0" smtClean="0"/>
              <a:t>4 level rubrics are very common</a:t>
            </a:r>
          </a:p>
          <a:p>
            <a:pPr lvl="2"/>
            <a:r>
              <a:rPr lang="en-US" dirty="0" smtClean="0"/>
              <a:t>3 = advanced, excellent, exceeds expectations</a:t>
            </a:r>
          </a:p>
          <a:p>
            <a:pPr lvl="2"/>
            <a:r>
              <a:rPr lang="en-US" dirty="0" smtClean="0"/>
              <a:t>2 = proficient, satisfactory, meets expectations</a:t>
            </a:r>
          </a:p>
          <a:p>
            <a:pPr lvl="2"/>
            <a:r>
              <a:rPr lang="en-US" dirty="0" smtClean="0"/>
              <a:t>1 = basic, below expectations</a:t>
            </a:r>
          </a:p>
          <a:p>
            <a:pPr lvl="2"/>
            <a:r>
              <a:rPr lang="en-US" dirty="0" smtClean="0"/>
              <a:t>0 = unacceptable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636</TotalTime>
  <Words>861</Words>
  <Application>Microsoft Office PowerPoint</Application>
  <PresentationFormat>On-screen Show (4:3)</PresentationFormat>
  <Paragraphs>116</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Chapter 5</vt:lpstr>
      <vt:lpstr>Inquiry Lessons to Bookmark</vt:lpstr>
      <vt:lpstr>Planning Science Lessons</vt:lpstr>
      <vt:lpstr>Planning Science Lessons</vt:lpstr>
      <vt:lpstr>Planning Science Lessons</vt:lpstr>
      <vt:lpstr>Planning Science Instruction</vt:lpstr>
      <vt:lpstr>Planning Science Instruction</vt:lpstr>
      <vt:lpstr>Planning Science Instruction</vt:lpstr>
      <vt:lpstr>Planning Science Instruction</vt:lpstr>
      <vt:lpstr>Managing Inquiry Instruction and Learning</vt:lpstr>
      <vt:lpstr>Managing Inquiry Instruction and Learning</vt:lpstr>
      <vt:lpstr>Implementing Learning Activities</vt:lpstr>
      <vt:lpstr>Implementing Learning Activities</vt:lpstr>
      <vt:lpstr>Implementing Learning Activities</vt:lpstr>
      <vt:lpstr>Implementing Learning Activities</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Gary Fasula</dc:creator>
  <cp:lastModifiedBy>Gary Fasula</cp:lastModifiedBy>
  <cp:revision>49</cp:revision>
  <dcterms:created xsi:type="dcterms:W3CDTF">2011-02-06T17:40:09Z</dcterms:created>
  <dcterms:modified xsi:type="dcterms:W3CDTF">2011-02-10T21:53:47Z</dcterms:modified>
</cp:coreProperties>
</file>