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5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4A061B1-B122-49A8-B307-33C080101620}" type="datetimeFigureOut">
              <a:rPr lang="en-US" smtClean="0"/>
              <a:pPr/>
              <a:t>2/1/2011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5BD0E85-0EF9-48D6-A85C-EFA943531A2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A061B1-B122-49A8-B307-33C080101620}" type="datetimeFigureOut">
              <a:rPr lang="en-US" smtClean="0"/>
              <a:pPr/>
              <a:t>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D0E85-0EF9-48D6-A85C-EFA943531A28}"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A061B1-B122-49A8-B307-33C080101620}" type="datetimeFigureOut">
              <a:rPr lang="en-US" smtClean="0"/>
              <a:pPr/>
              <a:t>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D0E85-0EF9-48D6-A85C-EFA943531A28}" type="slidenum">
              <a:rPr lang="en-US" smtClean="0"/>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A061B1-B122-49A8-B307-33C080101620}" type="datetimeFigureOut">
              <a:rPr lang="en-US" smtClean="0"/>
              <a:pPr/>
              <a:t>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D0E85-0EF9-48D6-A85C-EFA943531A28}" type="slidenum">
              <a:rPr lang="en-US" smtClean="0"/>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A061B1-B122-49A8-B307-33C080101620}" type="datetimeFigureOut">
              <a:rPr lang="en-US" smtClean="0"/>
              <a:pPr/>
              <a:t>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D0E85-0EF9-48D6-A85C-EFA943531A2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A061B1-B122-49A8-B307-33C080101620}" type="datetimeFigureOut">
              <a:rPr lang="en-US" smtClean="0"/>
              <a:pPr/>
              <a:t>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BD0E85-0EF9-48D6-A85C-EFA943531A28}" type="slidenum">
              <a:rPr lang="en-US" smtClean="0"/>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A061B1-B122-49A8-B307-33C080101620}" type="datetimeFigureOut">
              <a:rPr lang="en-US" smtClean="0"/>
              <a:pPr/>
              <a:t>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BD0E85-0EF9-48D6-A85C-EFA943531A28}" type="slidenum">
              <a:rPr lang="en-US" smtClean="0"/>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A061B1-B122-49A8-B307-33C080101620}" type="datetimeFigureOut">
              <a:rPr lang="en-US" smtClean="0"/>
              <a:pPr/>
              <a:t>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BD0E85-0EF9-48D6-A85C-EFA943531A28}" type="slidenum">
              <a:rPr lang="en-US" smtClean="0"/>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A061B1-B122-49A8-B307-33C080101620}" type="datetimeFigureOut">
              <a:rPr lang="en-US" smtClean="0"/>
              <a:pPr/>
              <a:t>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BD0E85-0EF9-48D6-A85C-EFA943531A28}"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A061B1-B122-49A8-B307-33C080101620}" type="datetimeFigureOut">
              <a:rPr lang="en-US" smtClean="0"/>
              <a:pPr/>
              <a:t>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BD0E85-0EF9-48D6-A85C-EFA943531A28}" type="slidenum">
              <a:rPr lang="en-US" smtClean="0"/>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A061B1-B122-49A8-B307-33C080101620}" type="datetimeFigureOut">
              <a:rPr lang="en-US" smtClean="0"/>
              <a:pPr/>
              <a:t>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5BD0E85-0EF9-48D6-A85C-EFA943531A2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4A061B1-B122-49A8-B307-33C080101620}" type="datetimeFigureOut">
              <a:rPr lang="en-US" smtClean="0"/>
              <a:pPr/>
              <a:t>2/1/2011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5BD0E85-0EF9-48D6-A85C-EFA943531A2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Chapter 3</a:t>
            </a:r>
            <a:r>
              <a:rPr lang="en-US" dirty="0" smtClean="0"/>
              <a:t>	</a:t>
            </a:r>
            <a:endParaRPr lang="en-US" dirty="0"/>
          </a:p>
        </p:txBody>
      </p:sp>
      <p:sp>
        <p:nvSpPr>
          <p:cNvPr id="3" name="Subtitle 2"/>
          <p:cNvSpPr>
            <a:spLocks noGrp="1"/>
          </p:cNvSpPr>
          <p:nvPr>
            <p:ph type="subTitle" idx="1"/>
          </p:nvPr>
        </p:nvSpPr>
        <p:spPr/>
        <p:txBody>
          <a:bodyPr/>
          <a:lstStyle/>
          <a:p>
            <a:r>
              <a:rPr lang="en-US" dirty="0" smtClean="0">
                <a:solidFill>
                  <a:schemeClr val="bg1"/>
                </a:solidFill>
              </a:rPr>
              <a:t>Learning Science with Understanding</a:t>
            </a:r>
            <a:endParaRPr lang="en-US" dirty="0">
              <a:solidFill>
                <a:schemeClr val="bg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Piaget’s Four Cognitive Stages</a:t>
            </a:r>
            <a:endParaRPr lang="en-US" dirty="0"/>
          </a:p>
        </p:txBody>
      </p:sp>
      <p:sp>
        <p:nvSpPr>
          <p:cNvPr id="3" name="Content Placeholder 2"/>
          <p:cNvSpPr>
            <a:spLocks noGrp="1"/>
          </p:cNvSpPr>
          <p:nvPr>
            <p:ph idx="1"/>
          </p:nvPr>
        </p:nvSpPr>
        <p:spPr/>
        <p:txBody>
          <a:bodyPr>
            <a:normAutofit/>
          </a:bodyPr>
          <a:lstStyle/>
          <a:p>
            <a:r>
              <a:rPr lang="en-US" sz="4000" dirty="0" err="1" smtClean="0"/>
              <a:t>Sensorimotor</a:t>
            </a:r>
            <a:endParaRPr lang="en-US" sz="4000" dirty="0" smtClean="0"/>
          </a:p>
          <a:p>
            <a:r>
              <a:rPr lang="en-US" sz="2000" dirty="0" smtClean="0"/>
              <a:t>0-2 years of age</a:t>
            </a:r>
          </a:p>
          <a:p>
            <a:r>
              <a:rPr lang="en-US" sz="2000" dirty="0" smtClean="0"/>
              <a:t>Adapts to world through actions</a:t>
            </a:r>
          </a:p>
          <a:p>
            <a:r>
              <a:rPr lang="en-US" sz="2000" dirty="0" smtClean="0"/>
              <a:t>Coordinates actions related to substance, space, time, and causality</a:t>
            </a:r>
            <a:endParaRPr lang="en-US" sz="20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Piaget’s Four Cognitive Stages</a:t>
            </a:r>
            <a:endParaRPr lang="en-US" dirty="0"/>
          </a:p>
        </p:txBody>
      </p:sp>
      <p:sp>
        <p:nvSpPr>
          <p:cNvPr id="3" name="Content Placeholder 2"/>
          <p:cNvSpPr>
            <a:spLocks noGrp="1"/>
          </p:cNvSpPr>
          <p:nvPr>
            <p:ph idx="1"/>
          </p:nvPr>
        </p:nvSpPr>
        <p:spPr/>
        <p:txBody>
          <a:bodyPr/>
          <a:lstStyle/>
          <a:p>
            <a:r>
              <a:rPr lang="en-US" sz="4000" dirty="0" smtClean="0"/>
              <a:t>Preoperational</a:t>
            </a:r>
          </a:p>
          <a:p>
            <a:r>
              <a:rPr lang="en-US" sz="2400" dirty="0" smtClean="0"/>
              <a:t>2 - 7 years of age</a:t>
            </a:r>
          </a:p>
          <a:p>
            <a:r>
              <a:rPr lang="en-US" sz="2400" dirty="0" smtClean="0"/>
              <a:t>Maintains previous capabilities</a:t>
            </a:r>
          </a:p>
          <a:p>
            <a:r>
              <a:rPr lang="en-US" sz="2400" dirty="0" smtClean="0"/>
              <a:t>Develops physical knowledge</a:t>
            </a:r>
          </a:p>
          <a:p>
            <a:r>
              <a:rPr lang="en-US" sz="2400" dirty="0" smtClean="0"/>
              <a:t>Represent objects with words and senses</a:t>
            </a:r>
          </a:p>
          <a:p>
            <a:r>
              <a:rPr lang="en-US" sz="2400" dirty="0" smtClean="0"/>
              <a:t>Does not think reversibly</a:t>
            </a:r>
          </a:p>
          <a:p>
            <a:r>
              <a:rPr lang="en-US" sz="2400" dirty="0" smtClean="0"/>
              <a:t>Makes judgments on perceptions, not concepts</a:t>
            </a:r>
            <a:endParaRPr lang="en-US" sz="2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Piaget’s Four Cognitive Stages</a:t>
            </a:r>
            <a:endParaRPr lang="en-US" dirty="0"/>
          </a:p>
        </p:txBody>
      </p:sp>
      <p:sp>
        <p:nvSpPr>
          <p:cNvPr id="3" name="Content Placeholder 2"/>
          <p:cNvSpPr>
            <a:spLocks noGrp="1"/>
          </p:cNvSpPr>
          <p:nvPr>
            <p:ph idx="1"/>
          </p:nvPr>
        </p:nvSpPr>
        <p:spPr/>
        <p:txBody>
          <a:bodyPr>
            <a:normAutofit/>
          </a:bodyPr>
          <a:lstStyle/>
          <a:p>
            <a:r>
              <a:rPr lang="en-US" sz="4000" dirty="0" smtClean="0"/>
              <a:t>Concrete Operational</a:t>
            </a:r>
          </a:p>
          <a:p>
            <a:r>
              <a:rPr lang="en-US" sz="2400" dirty="0" smtClean="0"/>
              <a:t>5 – 11 years of age</a:t>
            </a:r>
          </a:p>
          <a:p>
            <a:r>
              <a:rPr lang="en-US" sz="2400" dirty="0" smtClean="0"/>
              <a:t>Maintains previous capabilities</a:t>
            </a:r>
          </a:p>
          <a:p>
            <a:r>
              <a:rPr lang="en-US" sz="2400" dirty="0" smtClean="0"/>
              <a:t>Thinks reversibly</a:t>
            </a:r>
          </a:p>
          <a:p>
            <a:r>
              <a:rPr lang="en-US" sz="2400" dirty="0" smtClean="0"/>
              <a:t>Groups elements into wholes</a:t>
            </a:r>
          </a:p>
          <a:p>
            <a:r>
              <a:rPr lang="en-US" sz="2400" dirty="0" smtClean="0"/>
              <a:t>Conserves substance, liquid, volume, length, and area</a:t>
            </a:r>
          </a:p>
          <a:p>
            <a:r>
              <a:rPr lang="en-US" sz="2400" dirty="0" smtClean="0"/>
              <a:t>Forms classes and uses to organize experiences</a:t>
            </a:r>
          </a:p>
          <a:p>
            <a:r>
              <a:rPr lang="en-US" sz="2400" dirty="0" smtClean="0"/>
              <a:t>Forms and uses relationships:  scientific processes and cause and effect relationships</a:t>
            </a:r>
            <a:endParaRPr lang="en-US" sz="2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Piaget’s Four Cognitive Stages</a:t>
            </a:r>
            <a:endParaRPr lang="en-US" dirty="0"/>
          </a:p>
        </p:txBody>
      </p:sp>
      <p:sp>
        <p:nvSpPr>
          <p:cNvPr id="3" name="Content Placeholder 2"/>
          <p:cNvSpPr>
            <a:spLocks noGrp="1"/>
          </p:cNvSpPr>
          <p:nvPr>
            <p:ph idx="1"/>
          </p:nvPr>
        </p:nvSpPr>
        <p:spPr/>
        <p:txBody>
          <a:bodyPr>
            <a:normAutofit/>
          </a:bodyPr>
          <a:lstStyle/>
          <a:p>
            <a:r>
              <a:rPr lang="en-US" sz="4000" dirty="0" smtClean="0"/>
              <a:t>Formal Operational</a:t>
            </a:r>
          </a:p>
          <a:p>
            <a:r>
              <a:rPr lang="en-US" sz="2000" dirty="0" smtClean="0"/>
              <a:t>12 + years of age</a:t>
            </a:r>
          </a:p>
          <a:p>
            <a:r>
              <a:rPr lang="en-US" sz="2000" dirty="0" smtClean="0"/>
              <a:t>Maintains previous capabilities</a:t>
            </a:r>
          </a:p>
          <a:p>
            <a:r>
              <a:rPr lang="en-US" sz="2000" b="1" dirty="0" smtClean="0"/>
              <a:t>Engages in higher order thinking</a:t>
            </a:r>
          </a:p>
          <a:p>
            <a:r>
              <a:rPr lang="en-US" sz="2000" dirty="0" smtClean="0"/>
              <a:t>Forms hypotheses, carries out controlled experiments, and relates evidence to theories</a:t>
            </a:r>
          </a:p>
          <a:p>
            <a:r>
              <a:rPr lang="en-US" sz="2000" dirty="0" smtClean="0"/>
              <a:t>Deals with ratios, proportions, and probabilities</a:t>
            </a:r>
          </a:p>
          <a:p>
            <a:r>
              <a:rPr lang="en-US" sz="2000" dirty="0" smtClean="0"/>
              <a:t>Constructs and understands complex explanations</a:t>
            </a:r>
            <a:endParaRPr lang="en-US" sz="20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Experiments/Investigations</a:t>
            </a:r>
            <a:endParaRPr lang="en-US" dirty="0"/>
          </a:p>
        </p:txBody>
      </p:sp>
      <p:sp>
        <p:nvSpPr>
          <p:cNvPr id="3" name="Content Placeholder 2"/>
          <p:cNvSpPr>
            <a:spLocks noGrp="1"/>
          </p:cNvSpPr>
          <p:nvPr>
            <p:ph idx="1"/>
          </p:nvPr>
        </p:nvSpPr>
        <p:spPr/>
        <p:txBody>
          <a:bodyPr/>
          <a:lstStyle/>
          <a:p>
            <a:r>
              <a:rPr lang="en-US" dirty="0" smtClean="0"/>
              <a:t>Pg. 62	Mirror Image Activity</a:t>
            </a:r>
          </a:p>
          <a:p>
            <a:r>
              <a:rPr lang="en-US" dirty="0" smtClean="0"/>
              <a:t>Pg 65	Candle/Aquarium</a:t>
            </a:r>
          </a:p>
          <a:p>
            <a:r>
              <a:rPr lang="en-US" dirty="0" smtClean="0"/>
              <a:t>Pg 72	Moon Watching</a:t>
            </a:r>
          </a:p>
          <a:p>
            <a:r>
              <a:rPr lang="en-US" dirty="0" smtClean="0"/>
              <a:t>Pg 74	Moon activity with light bulb (alternate)</a:t>
            </a:r>
          </a:p>
          <a:p>
            <a:r>
              <a:rPr lang="en-US" dirty="0" smtClean="0"/>
              <a:t>Pg 76	Liquid Volume</a:t>
            </a:r>
          </a:p>
          <a:p>
            <a:r>
              <a:rPr lang="en-US" dirty="0" smtClean="0"/>
              <a:t>Pg 81	Cartesian Diver</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View of Learning</a:t>
            </a:r>
            <a:endParaRPr lang="en-US" dirty="0"/>
          </a:p>
        </p:txBody>
      </p:sp>
      <p:sp>
        <p:nvSpPr>
          <p:cNvPr id="3" name="Content Placeholder 2"/>
          <p:cNvSpPr>
            <a:spLocks noGrp="1"/>
          </p:cNvSpPr>
          <p:nvPr>
            <p:ph idx="1"/>
          </p:nvPr>
        </p:nvSpPr>
        <p:spPr/>
        <p:txBody>
          <a:bodyPr/>
          <a:lstStyle/>
          <a:p>
            <a:r>
              <a:rPr lang="en-US" dirty="0" smtClean="0"/>
              <a:t>Knowledge cannot be passed intact from teacher or book to learner</a:t>
            </a:r>
          </a:p>
          <a:p>
            <a:r>
              <a:rPr lang="en-US" dirty="0" smtClean="0"/>
              <a:t>Cannot just simply be discovered in real world</a:t>
            </a:r>
          </a:p>
          <a:p>
            <a:r>
              <a:rPr lang="en-US" dirty="0" smtClean="0"/>
              <a:t>Students must construct knew </a:t>
            </a:r>
            <a:r>
              <a:rPr lang="en-US" smtClean="0"/>
              <a:t>knowledge </a:t>
            </a:r>
            <a:r>
              <a:rPr lang="en-US" smtClean="0"/>
              <a:t>for </a:t>
            </a:r>
            <a:r>
              <a:rPr lang="en-US" dirty="0" smtClean="0"/>
              <a:t>themselves based off of prior knowledge</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View of Learning</a:t>
            </a:r>
            <a:endParaRPr lang="en-US" dirty="0"/>
          </a:p>
        </p:txBody>
      </p:sp>
      <p:sp>
        <p:nvSpPr>
          <p:cNvPr id="3" name="Content Placeholder 2"/>
          <p:cNvSpPr>
            <a:spLocks noGrp="1"/>
          </p:cNvSpPr>
          <p:nvPr>
            <p:ph idx="1"/>
          </p:nvPr>
        </p:nvSpPr>
        <p:spPr/>
        <p:txBody>
          <a:bodyPr/>
          <a:lstStyle/>
          <a:p>
            <a:r>
              <a:rPr lang="en-US" sz="4000" dirty="0" smtClean="0"/>
              <a:t>Knowledge</a:t>
            </a:r>
            <a:r>
              <a:rPr lang="en-US" dirty="0" smtClean="0"/>
              <a:t> = the recall of information</a:t>
            </a:r>
          </a:p>
          <a:p>
            <a:r>
              <a:rPr lang="en-US" sz="4000" dirty="0" smtClean="0"/>
              <a:t>Understanding</a:t>
            </a:r>
          </a:p>
          <a:p>
            <a:r>
              <a:rPr lang="en-US" sz="2400" dirty="0" smtClean="0"/>
              <a:t>Paraphrase what is learned</a:t>
            </a:r>
          </a:p>
          <a:p>
            <a:r>
              <a:rPr lang="en-US" sz="2400" dirty="0" smtClean="0"/>
              <a:t>Relate concepts to real world</a:t>
            </a:r>
          </a:p>
          <a:p>
            <a:r>
              <a:rPr lang="en-US" sz="2400" dirty="0" smtClean="0"/>
              <a:t>Plan and conduct investigations to answer questions</a:t>
            </a:r>
          </a:p>
          <a:p>
            <a:r>
              <a:rPr lang="en-US" sz="2400" dirty="0" smtClean="0"/>
              <a:t>Interpret data, compare and contrast (double bubble) and find patterns</a:t>
            </a:r>
          </a:p>
          <a:p>
            <a:r>
              <a:rPr lang="en-US" sz="2400" dirty="0" smtClean="0"/>
              <a:t>Apply knowledge when solving new problems</a:t>
            </a:r>
            <a:endParaRPr lang="en-US" sz="2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Enhancing the Understanding of Science</a:t>
            </a:r>
            <a:endParaRPr lang="en-US" dirty="0"/>
          </a:p>
        </p:txBody>
      </p:sp>
      <p:sp>
        <p:nvSpPr>
          <p:cNvPr id="3" name="Content Placeholder 2"/>
          <p:cNvSpPr>
            <a:spLocks noGrp="1"/>
          </p:cNvSpPr>
          <p:nvPr>
            <p:ph idx="1"/>
          </p:nvPr>
        </p:nvSpPr>
        <p:spPr/>
        <p:txBody>
          <a:bodyPr>
            <a:normAutofit/>
          </a:bodyPr>
          <a:lstStyle/>
          <a:p>
            <a:r>
              <a:rPr lang="en-US" sz="4000" dirty="0" smtClean="0"/>
              <a:t>Provide for Access to Prior Knowledge</a:t>
            </a:r>
          </a:p>
          <a:p>
            <a:r>
              <a:rPr lang="en-US" sz="2400" dirty="0" smtClean="0"/>
              <a:t>Sometimes students have the prior knowledge required</a:t>
            </a:r>
          </a:p>
          <a:p>
            <a:r>
              <a:rPr lang="en-US" sz="2400" dirty="0" smtClean="0"/>
              <a:t>Sometimes you have to plan activities to help students acquire the desired prior knowledge</a:t>
            </a:r>
            <a:endParaRPr lang="en-US" sz="2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Enhancing the Understanding of Science</a:t>
            </a:r>
            <a:endParaRPr lang="en-US" dirty="0"/>
          </a:p>
        </p:txBody>
      </p:sp>
      <p:sp>
        <p:nvSpPr>
          <p:cNvPr id="3" name="Content Placeholder 2"/>
          <p:cNvSpPr>
            <a:spLocks noGrp="1"/>
          </p:cNvSpPr>
          <p:nvPr>
            <p:ph idx="1"/>
          </p:nvPr>
        </p:nvSpPr>
        <p:spPr/>
        <p:txBody>
          <a:bodyPr>
            <a:normAutofit/>
          </a:bodyPr>
          <a:lstStyle/>
          <a:p>
            <a:r>
              <a:rPr lang="en-US" sz="4000" dirty="0" smtClean="0"/>
              <a:t>Provide for Transfer of New Knowledge</a:t>
            </a:r>
          </a:p>
          <a:p>
            <a:r>
              <a:rPr lang="en-US" sz="2400" dirty="0" smtClean="0"/>
              <a:t>Transfer = the use of previously learned knowledge in new situations</a:t>
            </a:r>
          </a:p>
          <a:p>
            <a:r>
              <a:rPr lang="en-US" sz="2400" dirty="0" smtClean="0"/>
              <a:t>Example.  The sky is blue because the gases, dust, water, etc… in the atmosphere filters the blue, indigo, and violet light.  Why does the sky turn orange and red during sunsets?  Where does the sky go at night?</a:t>
            </a:r>
            <a:endParaRPr lang="en-US" sz="2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Enhancing the Understanding of Science</a:t>
            </a:r>
            <a:endParaRPr lang="en-US" dirty="0"/>
          </a:p>
        </p:txBody>
      </p:sp>
      <p:sp>
        <p:nvSpPr>
          <p:cNvPr id="3" name="Content Placeholder 2"/>
          <p:cNvSpPr>
            <a:spLocks noGrp="1"/>
          </p:cNvSpPr>
          <p:nvPr>
            <p:ph idx="1"/>
          </p:nvPr>
        </p:nvSpPr>
        <p:spPr/>
        <p:txBody>
          <a:bodyPr>
            <a:normAutofit fontScale="92500" lnSpcReduction="10000"/>
          </a:bodyPr>
          <a:lstStyle/>
          <a:p>
            <a:r>
              <a:rPr lang="en-US" sz="4000" dirty="0" smtClean="0"/>
              <a:t>Enhance Knowledge Organization</a:t>
            </a:r>
          </a:p>
          <a:p>
            <a:r>
              <a:rPr lang="en-US" sz="2400" dirty="0" smtClean="0"/>
              <a:t>Find a way to organize knew knowledge</a:t>
            </a:r>
          </a:p>
          <a:p>
            <a:r>
              <a:rPr lang="en-US" sz="2400" dirty="0" err="1" smtClean="0"/>
              <a:t>Vehn</a:t>
            </a:r>
            <a:r>
              <a:rPr lang="en-US" sz="2400" dirty="0" smtClean="0"/>
              <a:t> Diagram, concept maps</a:t>
            </a:r>
          </a:p>
          <a:p>
            <a:r>
              <a:rPr lang="en-US" sz="2400" dirty="0" smtClean="0">
                <a:solidFill>
                  <a:srgbClr val="C00000"/>
                </a:solidFill>
              </a:rPr>
              <a:t>U</a:t>
            </a:r>
            <a:r>
              <a:rPr lang="en-US" sz="2400" dirty="0" smtClean="0">
                <a:solidFill>
                  <a:schemeClr val="tx2"/>
                </a:solidFill>
              </a:rPr>
              <a:t>S</a:t>
            </a:r>
            <a:r>
              <a:rPr lang="en-US" sz="2400" dirty="0" smtClean="0">
                <a:solidFill>
                  <a:srgbClr val="FFC000"/>
                </a:solidFill>
              </a:rPr>
              <a:t>E</a:t>
            </a:r>
            <a:r>
              <a:rPr lang="en-US" sz="2400" dirty="0" smtClean="0"/>
              <a:t> </a:t>
            </a:r>
            <a:r>
              <a:rPr lang="en-US" sz="2400" dirty="0" smtClean="0">
                <a:solidFill>
                  <a:srgbClr val="7030A0"/>
                </a:solidFill>
              </a:rPr>
              <a:t>C</a:t>
            </a:r>
            <a:r>
              <a:rPr lang="en-US" sz="2400" dirty="0" smtClean="0">
                <a:solidFill>
                  <a:schemeClr val="bg2">
                    <a:lumMod val="50000"/>
                  </a:schemeClr>
                </a:solidFill>
              </a:rPr>
              <a:t>O</a:t>
            </a:r>
            <a:r>
              <a:rPr lang="en-US" sz="2400" dirty="0" smtClean="0">
                <a:solidFill>
                  <a:schemeClr val="accent4">
                    <a:lumMod val="50000"/>
                  </a:schemeClr>
                </a:solidFill>
              </a:rPr>
              <a:t>L</a:t>
            </a:r>
            <a:r>
              <a:rPr lang="en-US" sz="2400" dirty="0" smtClean="0">
                <a:solidFill>
                  <a:srgbClr val="FF0000"/>
                </a:solidFill>
              </a:rPr>
              <a:t>O</a:t>
            </a:r>
            <a:r>
              <a:rPr lang="en-US" sz="2400" dirty="0" smtClean="0">
                <a:solidFill>
                  <a:srgbClr val="002060"/>
                </a:solidFill>
              </a:rPr>
              <a:t>R </a:t>
            </a:r>
            <a:r>
              <a:rPr lang="en-US" sz="2400" dirty="0" smtClean="0"/>
              <a:t>in a meaningful way (applies in all subjects)</a:t>
            </a:r>
          </a:p>
          <a:p>
            <a:r>
              <a:rPr lang="en-US" sz="2400" dirty="0" smtClean="0"/>
              <a:t>Thinking Maps are excellent for this</a:t>
            </a:r>
          </a:p>
          <a:p>
            <a:pPr lvl="1"/>
            <a:r>
              <a:rPr lang="en-US" sz="2200" dirty="0" smtClean="0"/>
              <a:t>Double Bubble – similarities and differences (plant/animal cell)</a:t>
            </a:r>
          </a:p>
          <a:p>
            <a:pPr lvl="1"/>
            <a:r>
              <a:rPr lang="en-US" sz="2200" dirty="0" err="1" smtClean="0"/>
              <a:t>Multiflow</a:t>
            </a:r>
            <a:r>
              <a:rPr lang="en-US" sz="2200" dirty="0" smtClean="0"/>
              <a:t> – any cause and effect relationship (manipulation of variables)</a:t>
            </a:r>
          </a:p>
          <a:p>
            <a:pPr lvl="1"/>
            <a:r>
              <a:rPr lang="en-US" sz="2200" dirty="0" smtClean="0"/>
              <a:t>Flow Map – any process that requires steps</a:t>
            </a:r>
          </a:p>
          <a:p>
            <a:pPr lvl="1"/>
            <a:r>
              <a:rPr lang="en-US" sz="2200" dirty="0" smtClean="0"/>
              <a:t>Tree Map – Classifying properties</a:t>
            </a:r>
          </a:p>
          <a:p>
            <a:pPr lvl="1"/>
            <a:r>
              <a:rPr lang="en-US" sz="2200" dirty="0" smtClean="0"/>
              <a:t>Circle Map – When quick observations are needed</a:t>
            </a:r>
            <a:endParaRPr lang="en-US" sz="22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down)">
                                      <p:cBhvr>
                                        <p:cTn id="33" dur="500"/>
                                        <p:tgtEl>
                                          <p:spTgt spid="3">
                                            <p:txEl>
                                              <p:pRg st="6" end="6"/>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down)">
                                      <p:cBhvr>
                                        <p:cTn id="36" dur="500"/>
                                        <p:tgtEl>
                                          <p:spTgt spid="3">
                                            <p:txEl>
                                              <p:pRg st="7" end="7"/>
                                            </p:tx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down)">
                                      <p:cBhvr>
                                        <p:cTn id="39" dur="500"/>
                                        <p:tgtEl>
                                          <p:spTgt spid="3">
                                            <p:txEl>
                                              <p:pRg st="8" end="8"/>
                                            </p:txEl>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wipe(down)">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Enhancing the Understanding of Science</a:t>
            </a:r>
            <a:endParaRPr lang="en-US" dirty="0"/>
          </a:p>
        </p:txBody>
      </p:sp>
      <p:sp>
        <p:nvSpPr>
          <p:cNvPr id="3" name="Content Placeholder 2"/>
          <p:cNvSpPr>
            <a:spLocks noGrp="1"/>
          </p:cNvSpPr>
          <p:nvPr>
            <p:ph idx="1"/>
          </p:nvPr>
        </p:nvSpPr>
        <p:spPr/>
        <p:txBody>
          <a:bodyPr>
            <a:normAutofit/>
          </a:bodyPr>
          <a:lstStyle/>
          <a:p>
            <a:r>
              <a:rPr lang="en-US" sz="4000" dirty="0" smtClean="0"/>
              <a:t>Provide Scaffolding Support</a:t>
            </a:r>
          </a:p>
          <a:p>
            <a:r>
              <a:rPr lang="en-US" sz="2400" dirty="0" smtClean="0"/>
              <a:t>Provide suggestions, guiding questions, prompts, or hints</a:t>
            </a:r>
          </a:p>
          <a:p>
            <a:r>
              <a:rPr lang="en-US" sz="2400" dirty="0" smtClean="0"/>
              <a:t>Guide students to clarify, elaborate, or justify findings</a:t>
            </a:r>
          </a:p>
          <a:p>
            <a:r>
              <a:rPr lang="en-US" sz="2400" dirty="0" smtClean="0"/>
              <a:t>Provide necessary information through direct instruction</a:t>
            </a:r>
          </a:p>
          <a:p>
            <a:r>
              <a:rPr lang="en-US" sz="2400" dirty="0" smtClean="0"/>
              <a:t>Once you get to know your students this will come automatic</a:t>
            </a:r>
            <a:endParaRPr lang="en-US" sz="2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Enhancing the Understanding of Science</a:t>
            </a:r>
            <a:endParaRPr lang="en-US" dirty="0"/>
          </a:p>
        </p:txBody>
      </p:sp>
      <p:sp>
        <p:nvSpPr>
          <p:cNvPr id="3" name="Content Placeholder 2"/>
          <p:cNvSpPr>
            <a:spLocks noGrp="1"/>
          </p:cNvSpPr>
          <p:nvPr>
            <p:ph idx="1"/>
          </p:nvPr>
        </p:nvSpPr>
        <p:spPr/>
        <p:txBody>
          <a:bodyPr>
            <a:normAutofit/>
          </a:bodyPr>
          <a:lstStyle/>
          <a:p>
            <a:r>
              <a:rPr lang="en-US" sz="4000" dirty="0" smtClean="0"/>
              <a:t>Build Learning Communities</a:t>
            </a:r>
          </a:p>
          <a:p>
            <a:r>
              <a:rPr lang="en-US" sz="2400" dirty="0" smtClean="0"/>
              <a:t>Students learn at higher levels when cooperating</a:t>
            </a:r>
          </a:p>
          <a:p>
            <a:r>
              <a:rPr lang="en-US" sz="2400" dirty="0" smtClean="0"/>
              <a:t>How do you hold individuals accountable during group work?</a:t>
            </a:r>
            <a:endParaRPr lang="en-US" sz="2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132</TotalTime>
  <Words>500</Words>
  <Application>Microsoft Office PowerPoint</Application>
  <PresentationFormat>On-screen Show (4:3)</PresentationFormat>
  <Paragraphs>80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Chapter 3 </vt:lpstr>
      <vt:lpstr>Experiments/Investigations</vt:lpstr>
      <vt:lpstr>New View of Learning</vt:lpstr>
      <vt:lpstr>New View of Learning</vt:lpstr>
      <vt:lpstr>Enhancing the Understanding of Science</vt:lpstr>
      <vt:lpstr>Enhancing the Understanding of Science</vt:lpstr>
      <vt:lpstr>Enhancing the Understanding of Science</vt:lpstr>
      <vt:lpstr>Enhancing the Understanding of Science</vt:lpstr>
      <vt:lpstr>Enhancing the Understanding of Science</vt:lpstr>
      <vt:lpstr>Piaget’s Four Cognitive Stages</vt:lpstr>
      <vt:lpstr>Piaget’s Four Cognitive Stages</vt:lpstr>
      <vt:lpstr>Piaget’s Four Cognitive Stages</vt:lpstr>
      <vt:lpstr>Piaget’s Four Cognitive Stages</vt:lpstr>
    </vt:vector>
  </TitlesOfParts>
  <Company>Deer Valley 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dc:title>
  <dc:creator>Gary Fasula</dc:creator>
  <cp:lastModifiedBy>Gary Fasula</cp:lastModifiedBy>
  <cp:revision>17</cp:revision>
  <dcterms:created xsi:type="dcterms:W3CDTF">2011-01-30T16:01:33Z</dcterms:created>
  <dcterms:modified xsi:type="dcterms:W3CDTF">2011-02-02T01:54:56Z</dcterms:modified>
</cp:coreProperties>
</file>