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74" d="100"/>
          <a:sy n="74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7A29-CAB1-414B-AD8C-3C4BBCBD869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68A8-D9B5-4B7A-A837-C5D411742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7A29-CAB1-414B-AD8C-3C4BBCBD869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68A8-D9B5-4B7A-A837-C5D411742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7A29-CAB1-414B-AD8C-3C4BBCBD869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68A8-D9B5-4B7A-A837-C5D411742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7A29-CAB1-414B-AD8C-3C4BBCBD869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68A8-D9B5-4B7A-A837-C5D411742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7A29-CAB1-414B-AD8C-3C4BBCBD869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68A8-D9B5-4B7A-A837-C5D411742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7A29-CAB1-414B-AD8C-3C4BBCBD869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68A8-D9B5-4B7A-A837-C5D411742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7A29-CAB1-414B-AD8C-3C4BBCBD869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68A8-D9B5-4B7A-A837-C5D411742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7A29-CAB1-414B-AD8C-3C4BBCBD869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68A8-D9B5-4B7A-A837-C5D411742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7A29-CAB1-414B-AD8C-3C4BBCBD869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68A8-D9B5-4B7A-A837-C5D411742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7A29-CAB1-414B-AD8C-3C4BBCBD869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68A8-D9B5-4B7A-A837-C5D411742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7A29-CAB1-414B-AD8C-3C4BBCBD869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7368A8-D9B5-4B7A-A837-C5D4117425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BB7A29-CAB1-414B-AD8C-3C4BBCBD869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7368A8-D9B5-4B7A-A837-C5D41174259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Processes and Strategies for Inquiring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Experimenting</a:t>
            </a:r>
          </a:p>
          <a:p>
            <a:r>
              <a:rPr lang="en-US" dirty="0" smtClean="0"/>
              <a:t>Manipulate one variable at a time and observe the effect on a responding variable, while holding all other variables constant.</a:t>
            </a:r>
          </a:p>
          <a:p>
            <a:r>
              <a:rPr lang="en-US" sz="2800" b="1" dirty="0" smtClean="0"/>
              <a:t>Variables</a:t>
            </a:r>
          </a:p>
          <a:p>
            <a:r>
              <a:rPr lang="en-US" sz="2400" dirty="0" smtClean="0"/>
              <a:t>Manipulated variable – deliberately changed</a:t>
            </a:r>
          </a:p>
          <a:p>
            <a:r>
              <a:rPr lang="en-US" sz="2400" dirty="0" smtClean="0"/>
              <a:t>Responding variable - changes in response to manipulated variable</a:t>
            </a:r>
          </a:p>
          <a:p>
            <a:r>
              <a:rPr lang="en-US" sz="2400" dirty="0" smtClean="0"/>
              <a:t>Controlled variable – kept constant or unchanged</a:t>
            </a:r>
          </a:p>
          <a:p>
            <a:endParaRPr lang="en-US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Science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Descriptive investigations – gather observational and measurement data to answer questions about properties and actions</a:t>
            </a:r>
          </a:p>
          <a:p>
            <a:r>
              <a:rPr lang="en-US" dirty="0" err="1" smtClean="0"/>
              <a:t>Classificactory</a:t>
            </a:r>
            <a:r>
              <a:rPr lang="en-US" dirty="0" smtClean="0"/>
              <a:t> investigations – sort and group properties</a:t>
            </a:r>
          </a:p>
          <a:p>
            <a:r>
              <a:rPr lang="en-US" dirty="0" smtClean="0"/>
              <a:t>Experimental investigations – experimental procedures to provided evidence in forming and testing hypotheses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Pages to Mark (Labs)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Pg 32.	Candy Observation. Tell them not to eat it!</a:t>
            </a:r>
          </a:p>
          <a:p>
            <a:r>
              <a:rPr lang="en-US" dirty="0" smtClean="0"/>
              <a:t>Pg 34.	Condensation on the side of a glass of ice water.</a:t>
            </a:r>
          </a:p>
          <a:p>
            <a:r>
              <a:rPr lang="en-US" dirty="0" smtClean="0"/>
              <a:t>Pg 34.	Black box lab (mystery box).</a:t>
            </a:r>
          </a:p>
          <a:p>
            <a:r>
              <a:rPr lang="en-US" dirty="0" smtClean="0"/>
              <a:t>Pg 40.	Predicting Temperature.</a:t>
            </a:r>
          </a:p>
          <a:p>
            <a:r>
              <a:rPr lang="en-US" dirty="0" smtClean="0"/>
              <a:t>Pg 45.	Mealworms.</a:t>
            </a:r>
          </a:p>
          <a:p>
            <a:r>
              <a:rPr lang="en-US" dirty="0" smtClean="0"/>
              <a:t>Pg 47.	Mystery Powder.</a:t>
            </a:r>
          </a:p>
          <a:p>
            <a:r>
              <a:rPr lang="en-US" dirty="0" smtClean="0"/>
              <a:t>Pg 51.	Parts of a Seed.</a:t>
            </a:r>
          </a:p>
          <a:p>
            <a:r>
              <a:rPr lang="en-US" dirty="0" smtClean="0"/>
              <a:t>Pg 52.	Germination of Seeds.</a:t>
            </a:r>
          </a:p>
          <a:p>
            <a:r>
              <a:rPr lang="en-US" dirty="0" smtClean="0"/>
              <a:t>Pg 54.	Water Absorption in Plants</a:t>
            </a:r>
          </a:p>
          <a:p>
            <a:r>
              <a:rPr lang="en-US" dirty="0" smtClean="0"/>
              <a:t>Pg 55.	Is Water Carried to the Leaves through the </a:t>
            </a:r>
            <a:r>
              <a:rPr lang="en-US" dirty="0" smtClean="0"/>
              <a:t>		Stem</a:t>
            </a: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Observing</a:t>
            </a:r>
          </a:p>
          <a:p>
            <a:r>
              <a:rPr lang="en-US" dirty="0" smtClean="0"/>
              <a:t>Gathering information using all appropriate senses and instruments.</a:t>
            </a:r>
          </a:p>
          <a:p>
            <a:r>
              <a:rPr lang="en-US" dirty="0" smtClean="0"/>
              <a:t>What Thinking Map would be good here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Components </a:t>
            </a:r>
            <a:r>
              <a:rPr lang="en-US" dirty="0" smtClean="0"/>
              <a:t>of good observation.</a:t>
            </a:r>
          </a:p>
          <a:p>
            <a:pPr lvl="2"/>
            <a:r>
              <a:rPr lang="en-US" dirty="0" smtClean="0"/>
              <a:t>Use the senses for gathering information.</a:t>
            </a:r>
          </a:p>
          <a:p>
            <a:pPr lvl="2"/>
            <a:r>
              <a:rPr lang="en-US" dirty="0" smtClean="0"/>
              <a:t>Use measurement tools when appropriate</a:t>
            </a:r>
          </a:p>
          <a:p>
            <a:pPr lvl="2"/>
            <a:r>
              <a:rPr lang="en-US" dirty="0" smtClean="0"/>
              <a:t>Ask questions about the object.  This often leads to new investigations.</a:t>
            </a:r>
          </a:p>
          <a:p>
            <a:pPr lvl="2"/>
            <a:r>
              <a:rPr lang="en-US" dirty="0" smtClean="0"/>
              <a:t>Make changes and observe effects.</a:t>
            </a:r>
          </a:p>
          <a:p>
            <a:pPr lvl="2"/>
            <a:r>
              <a:rPr lang="en-US" dirty="0" smtClean="0"/>
              <a:t>Communicate results orally and visually.  </a:t>
            </a:r>
            <a:r>
              <a:rPr lang="en-US" b="1" u="sng" dirty="0" smtClean="0"/>
              <a:t>Excellent way to incorporate math display standards.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Processes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Classifying</a:t>
            </a:r>
          </a:p>
          <a:p>
            <a:r>
              <a:rPr lang="en-US" dirty="0" smtClean="0"/>
              <a:t>Group objects or organisms according to one or more common properties.</a:t>
            </a:r>
          </a:p>
          <a:p>
            <a:r>
              <a:rPr lang="en-US" dirty="0" smtClean="0"/>
              <a:t>What Thinking Map would you use here?</a:t>
            </a:r>
          </a:p>
          <a:p>
            <a:r>
              <a:rPr lang="en-US" dirty="0" smtClean="0"/>
              <a:t>Two examples</a:t>
            </a:r>
          </a:p>
          <a:p>
            <a:pPr lvl="2"/>
            <a:r>
              <a:rPr lang="en-US" dirty="0" smtClean="0"/>
              <a:t>Binary-set of objects divided into 2 groups.</a:t>
            </a:r>
          </a:p>
          <a:p>
            <a:pPr lvl="2"/>
            <a:r>
              <a:rPr lang="en-US" dirty="0" smtClean="0"/>
              <a:t>Multistage- sorted repeatedly at each level. (pg 33)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Processes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Inferring</a:t>
            </a:r>
          </a:p>
          <a:p>
            <a:r>
              <a:rPr lang="en-US" dirty="0" smtClean="0"/>
              <a:t>An interpretation based off of observations and </a:t>
            </a:r>
            <a:r>
              <a:rPr lang="en-US" b="1" dirty="0" smtClean="0"/>
              <a:t>prior knowledge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Black box lab works really well here.</a:t>
            </a:r>
          </a:p>
          <a:p>
            <a:r>
              <a:rPr lang="en-US" dirty="0" smtClean="0"/>
              <a:t>Goes hand in hand with Reading.  Same skill, different applications in Science.</a:t>
            </a:r>
          </a:p>
          <a:p>
            <a:r>
              <a:rPr lang="en-US" dirty="0" smtClean="0"/>
              <a:t>Helps for AIMS.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Processes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Measuring</a:t>
            </a:r>
          </a:p>
          <a:p>
            <a:r>
              <a:rPr lang="en-US" dirty="0" smtClean="0"/>
              <a:t>Measure length, width, thickness,  weight, temperature, and mass.</a:t>
            </a:r>
          </a:p>
          <a:p>
            <a:r>
              <a:rPr lang="en-US" dirty="0" smtClean="0"/>
              <a:t>Reinforces math standards.</a:t>
            </a:r>
          </a:p>
          <a:p>
            <a:pPr lvl="2"/>
            <a:r>
              <a:rPr lang="en-US" dirty="0" smtClean="0"/>
              <a:t>Measurement:  Metric and US Customary</a:t>
            </a:r>
          </a:p>
          <a:p>
            <a:pPr lvl="2"/>
            <a:r>
              <a:rPr lang="en-US" dirty="0" smtClean="0"/>
              <a:t>Express units in decimals and fractions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Processes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Communicating</a:t>
            </a:r>
          </a:p>
          <a:p>
            <a:r>
              <a:rPr lang="en-US" dirty="0" smtClean="0"/>
              <a:t>Record observations, measurements, etc… and present to others.</a:t>
            </a:r>
          </a:p>
          <a:p>
            <a:r>
              <a:rPr lang="en-US" dirty="0" smtClean="0"/>
              <a:t>Reinforce math standards.</a:t>
            </a:r>
          </a:p>
          <a:p>
            <a:pPr lvl="2"/>
            <a:r>
              <a:rPr lang="en-US" dirty="0" smtClean="0"/>
              <a:t>Bar graphs</a:t>
            </a:r>
          </a:p>
          <a:p>
            <a:pPr lvl="2"/>
            <a:r>
              <a:rPr lang="en-US" dirty="0" smtClean="0"/>
              <a:t>Line graphs</a:t>
            </a:r>
          </a:p>
          <a:p>
            <a:pPr lvl="2"/>
            <a:r>
              <a:rPr lang="en-US" dirty="0" smtClean="0"/>
              <a:t>Histogram</a:t>
            </a:r>
          </a:p>
          <a:p>
            <a:pPr lvl="2"/>
            <a:r>
              <a:rPr lang="en-US" dirty="0" smtClean="0"/>
              <a:t>Stem and Leaf Plot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Predicting</a:t>
            </a:r>
          </a:p>
          <a:p>
            <a:r>
              <a:rPr lang="en-US" dirty="0" smtClean="0"/>
              <a:t>Make a forecast of possible outcomes of an investigation based on known patterns.</a:t>
            </a:r>
          </a:p>
          <a:p>
            <a:r>
              <a:rPr lang="en-US" dirty="0" smtClean="0"/>
              <a:t>What Thinking  Map could you use?</a:t>
            </a:r>
          </a:p>
          <a:p>
            <a:r>
              <a:rPr lang="en-US" dirty="0" smtClean="0"/>
              <a:t>Temperature grids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Processes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Hypothesizing</a:t>
            </a:r>
          </a:p>
          <a:p>
            <a:r>
              <a:rPr lang="en-US" dirty="0" smtClean="0"/>
              <a:t>Make a statement to guide the investigation of a question.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</TotalTime>
  <Words>365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Chapter 2</vt:lpstr>
      <vt:lpstr>Pages to Mark (Labs)</vt:lpstr>
      <vt:lpstr>Processes of Science</vt:lpstr>
      <vt:lpstr>Processes of Science</vt:lpstr>
      <vt:lpstr>Processes of Science</vt:lpstr>
      <vt:lpstr>Processes of Science</vt:lpstr>
      <vt:lpstr>Processes of Science</vt:lpstr>
      <vt:lpstr>Processes of Science</vt:lpstr>
      <vt:lpstr>Processes of Science</vt:lpstr>
      <vt:lpstr>Processes of Science</vt:lpstr>
      <vt:lpstr>Types of Science Investigations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Gary Fasula</dc:creator>
  <cp:lastModifiedBy>Gary Fasula</cp:lastModifiedBy>
  <cp:revision>30</cp:revision>
  <dcterms:created xsi:type="dcterms:W3CDTF">2011-01-30T12:37:20Z</dcterms:created>
  <dcterms:modified xsi:type="dcterms:W3CDTF">2011-02-02T01:37:55Z</dcterms:modified>
</cp:coreProperties>
</file>